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2.jpg" ContentType="image/jpg"/>
  <Override PartName="/ppt/notesSlides/notesSlide2.xml" ContentType="application/vnd.openxmlformats-officedocument.presentationml.notesSlide+xml"/>
  <Override PartName="/ppt/media/image27.jpg" ContentType="image/jpg"/>
  <Override PartName="/ppt/media/image28.jpg" ContentType="image/jpg"/>
  <Override PartName="/ppt/media/image29.jpg" ContentType="image/jpg"/>
  <Override PartName="/ppt/media/image30.jpg" ContentType="image/jpg"/>
  <Override PartName="/ppt/notesSlides/notesSlide3.xml" ContentType="application/vnd.openxmlformats-officedocument.presentationml.notesSlide+xml"/>
  <Override PartName="/ppt/media/image34.jpg" ContentType="image/jpg"/>
  <Override PartName="/ppt/media/image46.jpg" ContentType="image/jpg"/>
  <Override PartName="/ppt/media/image47.jpg" ContentType="image/jpg"/>
  <Override PartName="/ppt/notesSlides/notesSlide4.xml" ContentType="application/vnd.openxmlformats-officedocument.presentationml.notesSlide+xml"/>
  <Override PartName="/ppt/media/image70.jpg" ContentType="image/jpg"/>
  <Override PartName="/ppt/media/image94.jpg" ContentType="image/jpg"/>
  <Override PartName="/ppt/media/image100.jpg" ContentType="image/jpg"/>
  <Override PartName="/ppt/media/image113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766" r:id="rId3"/>
    <p:sldId id="768" r:id="rId4"/>
    <p:sldId id="812" r:id="rId5"/>
    <p:sldId id="769" r:id="rId6"/>
    <p:sldId id="773" r:id="rId7"/>
    <p:sldId id="774" r:id="rId8"/>
    <p:sldId id="771" r:id="rId9"/>
    <p:sldId id="775" r:id="rId10"/>
    <p:sldId id="815" r:id="rId11"/>
    <p:sldId id="821" r:id="rId12"/>
    <p:sldId id="814" r:id="rId13"/>
    <p:sldId id="268" r:id="rId14"/>
    <p:sldId id="782" r:id="rId15"/>
    <p:sldId id="777" r:id="rId16"/>
    <p:sldId id="780" r:id="rId17"/>
    <p:sldId id="760" r:id="rId18"/>
    <p:sldId id="783" r:id="rId19"/>
    <p:sldId id="819" r:id="rId20"/>
    <p:sldId id="820" r:id="rId21"/>
    <p:sldId id="767" r:id="rId22"/>
    <p:sldId id="786" r:id="rId23"/>
    <p:sldId id="787" r:id="rId24"/>
    <p:sldId id="789" r:id="rId25"/>
    <p:sldId id="800" r:id="rId26"/>
    <p:sldId id="776" r:id="rId27"/>
    <p:sldId id="790" r:id="rId28"/>
    <p:sldId id="793" r:id="rId29"/>
    <p:sldId id="778" r:id="rId30"/>
    <p:sldId id="808" r:id="rId31"/>
    <p:sldId id="794" r:id="rId32"/>
    <p:sldId id="795" r:id="rId33"/>
    <p:sldId id="796" r:id="rId34"/>
    <p:sldId id="798" r:id="rId35"/>
    <p:sldId id="797" r:id="rId36"/>
    <p:sldId id="802" r:id="rId37"/>
    <p:sldId id="799" r:id="rId38"/>
    <p:sldId id="809" r:id="rId39"/>
    <p:sldId id="806" r:id="rId40"/>
    <p:sldId id="810" r:id="rId41"/>
    <p:sldId id="784" r:id="rId42"/>
    <p:sldId id="803" r:id="rId43"/>
    <p:sldId id="822" r:id="rId44"/>
    <p:sldId id="816" r:id="rId45"/>
    <p:sldId id="817" r:id="rId46"/>
    <p:sldId id="818" r:id="rId47"/>
  </p:sldIdLst>
  <p:sldSz cx="5761038" cy="3240088"/>
  <p:notesSz cx="6858000" cy="9144000"/>
  <p:defaultTextStyle>
    <a:defPPr>
      <a:defRPr lang="ru-RU"/>
    </a:defPPr>
    <a:lvl1pPr marL="0" algn="l" defTabSz="41468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207340" algn="l" defTabSz="41468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414680" algn="l" defTabSz="41468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622021" algn="l" defTabSz="41468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829361" algn="l" defTabSz="41468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036701" algn="l" defTabSz="41468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244041" algn="l" defTabSz="41468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1451381" algn="l" defTabSz="41468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1658722" algn="l" defTabSz="41468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5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78" userDrawn="1">
          <p15:clr>
            <a:srgbClr val="A4A3A4"/>
          </p15:clr>
        </p15:guide>
        <p15:guide id="4" orient="horz" pos="3067" userDrawn="1">
          <p15:clr>
            <a:srgbClr val="A4A3A4"/>
          </p15:clr>
        </p15:guide>
        <p15:guide id="5" pos="347" userDrawn="1">
          <p15:clr>
            <a:srgbClr val="A4A3A4"/>
          </p15:clr>
        </p15:guide>
        <p15:guide id="6" pos="7378" userDrawn="1">
          <p15:clr>
            <a:srgbClr val="A4A3A4"/>
          </p15:clr>
        </p15:guide>
        <p15:guide id="7" pos="4362" userDrawn="1">
          <p15:clr>
            <a:srgbClr val="A4A3A4"/>
          </p15:clr>
        </p15:guide>
        <p15:guide id="8" orient="horz" pos="2260" userDrawn="1">
          <p15:clr>
            <a:srgbClr val="A4A3A4"/>
          </p15:clr>
        </p15:guide>
        <p15:guide id="9" orient="horz" pos="40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4E5D"/>
    <a:srgbClr val="237B8F"/>
    <a:srgbClr val="59B2C6"/>
    <a:srgbClr val="DE45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9" autoAdjust="0"/>
    <p:restoredTop sz="96131" autoAdjust="0"/>
  </p:normalViewPr>
  <p:slideViewPr>
    <p:cSldViewPr snapToGrid="0" showGuides="1">
      <p:cViewPr>
        <p:scale>
          <a:sx n="172" d="100"/>
          <a:sy n="172" d="100"/>
        </p:scale>
        <p:origin x="-720" y="-77"/>
      </p:cViewPr>
      <p:guideLst>
        <p:guide orient="horz" pos="357"/>
        <p:guide orient="horz" pos="132"/>
        <p:guide orient="horz" pos="1449"/>
        <p:guide orient="horz" pos="1068"/>
        <p:guide orient="horz" pos="1909"/>
        <p:guide pos="1815"/>
        <p:guide pos="164"/>
        <p:guide pos="3486"/>
        <p:guide pos="20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627465-B75D-41DB-AC07-7F542AD4815E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422BD-9CE5-40B4-BE74-FDB9E9A87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329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1468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1pPr>
    <a:lvl2pPr marL="207340" algn="l" defTabSz="41468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2pPr>
    <a:lvl3pPr marL="414680" algn="l" defTabSz="41468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3pPr>
    <a:lvl4pPr marL="622021" algn="l" defTabSz="41468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4pPr>
    <a:lvl5pPr marL="829361" algn="l" defTabSz="41468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5pPr>
    <a:lvl6pPr marL="1036701" algn="l" defTabSz="41468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1244041" algn="l" defTabSz="41468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1451381" algn="l" defTabSz="41468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1658722" algn="l" defTabSz="414680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F42DB-D05C-475C-AD38-7270E6A6E77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634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8BAD-DB35-4ACE-BE51-01B5D2130B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66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14f58a7e5c_2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114f58a7e5c_2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FBD4B-FBB4-45F4-B318-40032000E3E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196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480AF1-0F22-4DC0-B8DB-679905262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131" y="530266"/>
            <a:ext cx="4320779" cy="1128031"/>
          </a:xfrm>
        </p:spPr>
        <p:txBody>
          <a:bodyPr anchor="b"/>
          <a:lstStyle>
            <a:lvl1pPr algn="ctr">
              <a:defRPr sz="27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87FB31C-D208-4512-868A-37806EC3F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131" y="1701797"/>
            <a:ext cx="4320779" cy="782271"/>
          </a:xfrm>
        </p:spPr>
        <p:txBody>
          <a:bodyPr/>
          <a:lstStyle>
            <a:lvl1pPr marL="0" indent="0" algn="ctr">
              <a:buNone/>
              <a:defRPr sz="1100"/>
            </a:lvl1pPr>
            <a:lvl2pPr marL="207340" indent="0" algn="ctr">
              <a:buNone/>
              <a:defRPr sz="900"/>
            </a:lvl2pPr>
            <a:lvl3pPr marL="414680" indent="0" algn="ctr">
              <a:buNone/>
              <a:defRPr sz="800"/>
            </a:lvl3pPr>
            <a:lvl4pPr marL="622021" indent="0" algn="ctr">
              <a:buNone/>
              <a:defRPr sz="700"/>
            </a:lvl4pPr>
            <a:lvl5pPr marL="829361" indent="0" algn="ctr">
              <a:buNone/>
              <a:defRPr sz="700"/>
            </a:lvl5pPr>
            <a:lvl6pPr marL="1036701" indent="0" algn="ctr">
              <a:buNone/>
              <a:defRPr sz="700"/>
            </a:lvl6pPr>
            <a:lvl7pPr marL="1244041" indent="0" algn="ctr">
              <a:buNone/>
              <a:defRPr sz="700"/>
            </a:lvl7pPr>
            <a:lvl8pPr marL="1451381" indent="0" algn="ctr">
              <a:buNone/>
              <a:defRPr sz="700"/>
            </a:lvl8pPr>
            <a:lvl9pPr marL="1658722" indent="0" algn="ctr">
              <a:buNone/>
              <a:defRPr sz="7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CFC68A2-A21A-422D-9677-3FC49C342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416A-4FB1-4A8D-B8E6-412C2F8BA23A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EB4FF7E-C034-4944-BF36-3AAFFD4E5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A72EFB-C64F-4B53-B99B-EF579734E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3C62-9977-4095-899C-299F52671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145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77F088-595D-4961-96CE-4050929F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49748AE-821E-40AA-B5CE-909D8281A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4AE6797-D73A-446A-BF03-0A975131A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416A-4FB1-4A8D-B8E6-412C2F8BA23A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CE53F17-0D62-4452-A6A5-648C63C3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33511A-51FE-4778-99B2-D66C4E2D1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3C62-9977-4095-899C-299F52671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40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EB13D7C-4D3D-413B-A77C-60FE4CA9B6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122743" y="172505"/>
            <a:ext cx="1242224" cy="27458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1277873-384D-4C42-99C4-E4C56E9D47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96072" y="172505"/>
            <a:ext cx="3654658" cy="27458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1C5603-F969-4DD7-8460-DD088930F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416A-4FB1-4A8D-B8E6-412C2F8BA23A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9DF5881-846B-4ED1-B14C-444B1C10F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B4F26B-D44C-4D4E-90C5-FD06530C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3C62-9977-4095-899C-299F52671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645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9"/>
          <p:cNvSpPr txBox="1">
            <a:spLocks noGrp="1"/>
          </p:cNvSpPr>
          <p:nvPr>
            <p:ph type="title"/>
          </p:nvPr>
        </p:nvSpPr>
        <p:spPr>
          <a:xfrm>
            <a:off x="196382" y="1354904"/>
            <a:ext cx="5368274" cy="53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461" tIns="41461" rIns="41461" bIns="41461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sldNum" idx="12"/>
          </p:nvPr>
        </p:nvSpPr>
        <p:spPr>
          <a:xfrm>
            <a:off x="5337943" y="2937540"/>
            <a:ext cx="345700" cy="2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461" tIns="41461" rIns="41461" bIns="4146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9014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7278">
              <a:lnSpc>
                <a:spcPts val="562"/>
              </a:lnSpc>
            </a:pPr>
            <a:fld id="{81D60167-4931-47E6-BA6A-407CBD079E47}" type="slidenum">
              <a:rPr lang="ru-RU" spc="-11" smtClean="0"/>
              <a:pPr marL="17278">
                <a:lnSpc>
                  <a:spcPts val="562"/>
                </a:lnSpc>
              </a:pPr>
              <a:t>‹#›</a:t>
            </a:fld>
            <a:endParaRPr lang="ru-RU" spc="-11" dirty="0"/>
          </a:p>
        </p:txBody>
      </p:sp>
    </p:spTree>
    <p:extLst>
      <p:ext uri="{BB962C8B-B14F-4D97-AF65-F5344CB8AC3E}">
        <p14:creationId xmlns:p14="http://schemas.microsoft.com/office/powerpoint/2010/main" val="941385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5838">
              <a:lnSpc>
                <a:spcPts val="562"/>
              </a:lnSpc>
            </a:pPr>
            <a:fld id="{81D60167-4931-47E6-BA6A-407CBD079E47}" type="slidenum">
              <a:rPr lang="ru-RU" spc="-11" smtClean="0"/>
              <a:pPr marL="15838">
                <a:lnSpc>
                  <a:spcPts val="562"/>
                </a:lnSpc>
              </a:pPr>
              <a:t>‹#›</a:t>
            </a:fld>
            <a:endParaRPr lang="ru-RU" spc="-11" dirty="0"/>
          </a:p>
        </p:txBody>
      </p:sp>
    </p:spTree>
    <p:extLst>
      <p:ext uri="{BB962C8B-B14F-4D97-AF65-F5344CB8AC3E}">
        <p14:creationId xmlns:p14="http://schemas.microsoft.com/office/powerpoint/2010/main" val="995748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144543-5B78-4264-BCF3-AB2A80779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F0A3238-F9B3-4F02-93F2-3463E19BB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EB9BC3B-EB31-4606-B28F-0ABB4626D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416A-4FB1-4A8D-B8E6-412C2F8BA23A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10F88A5-0F71-4981-B52B-349E4581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575BA82-7B8A-433C-906C-80F2313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3C62-9977-4095-899C-299F52671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969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22C74D-424B-414E-BAAF-04176403A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072" y="807773"/>
            <a:ext cx="4968895" cy="1347786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85B0B8B-C259-465F-8D91-C7BD195E5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072" y="2168310"/>
            <a:ext cx="4968895" cy="708769"/>
          </a:xfrm>
        </p:spPr>
        <p:txBody>
          <a:bodyPr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0734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1468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2202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82936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03670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24404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45138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65872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FC65361-C4EB-457C-888B-8A28A8842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416A-4FB1-4A8D-B8E6-412C2F8BA23A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A1E0087-A3C5-40FA-B98D-2A811745C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561848A-38D4-4DED-90DF-C31776563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3C62-9977-4095-899C-299F52671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925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98385A-505E-4508-ACA0-A32718202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AFB843E-4E62-45C9-94C8-0B3465A1CA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072" y="862523"/>
            <a:ext cx="2448441" cy="20558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4FF4EA4-8B70-4299-9EEE-404C1B2B8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16527" y="862523"/>
            <a:ext cx="2448441" cy="20558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33B8C56-0E62-4EE0-82AC-22684AD6E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416A-4FB1-4A8D-B8E6-412C2F8BA23A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A17E5DE-6806-4B4E-A55F-2EA5D1661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70603CC-09D1-4C0A-8A25-35DE65D4A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3C62-9977-4095-899C-299F52671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982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40AEDB-0B17-4CF3-8D92-91DDB2B0A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23" y="172505"/>
            <a:ext cx="4968895" cy="62626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C2D0241-D56A-4220-9F37-6E6B6E1DF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823" y="794272"/>
            <a:ext cx="2437189" cy="389261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07340" indent="0">
              <a:buNone/>
              <a:defRPr sz="900" b="1"/>
            </a:lvl2pPr>
            <a:lvl3pPr marL="414680" indent="0">
              <a:buNone/>
              <a:defRPr sz="800" b="1"/>
            </a:lvl3pPr>
            <a:lvl4pPr marL="622021" indent="0">
              <a:buNone/>
              <a:defRPr sz="700" b="1"/>
            </a:lvl4pPr>
            <a:lvl5pPr marL="829361" indent="0">
              <a:buNone/>
              <a:defRPr sz="700" b="1"/>
            </a:lvl5pPr>
            <a:lvl6pPr marL="1036701" indent="0">
              <a:buNone/>
              <a:defRPr sz="700" b="1"/>
            </a:lvl6pPr>
            <a:lvl7pPr marL="1244041" indent="0">
              <a:buNone/>
              <a:defRPr sz="700" b="1"/>
            </a:lvl7pPr>
            <a:lvl8pPr marL="1451381" indent="0">
              <a:buNone/>
              <a:defRPr sz="700" b="1"/>
            </a:lvl8pPr>
            <a:lvl9pPr marL="1658722" indent="0">
              <a:buNone/>
              <a:defRPr sz="7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7BDE996-A8D6-4E61-BF21-DCF1171F4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823" y="1183531"/>
            <a:ext cx="2437189" cy="17407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C9259CC-15DA-4FDA-9078-5C51BA06D2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16525" y="794272"/>
            <a:ext cx="2449192" cy="389261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07340" indent="0">
              <a:buNone/>
              <a:defRPr sz="900" b="1"/>
            </a:lvl2pPr>
            <a:lvl3pPr marL="414680" indent="0">
              <a:buNone/>
              <a:defRPr sz="800" b="1"/>
            </a:lvl3pPr>
            <a:lvl4pPr marL="622021" indent="0">
              <a:buNone/>
              <a:defRPr sz="700" b="1"/>
            </a:lvl4pPr>
            <a:lvl5pPr marL="829361" indent="0">
              <a:buNone/>
              <a:defRPr sz="700" b="1"/>
            </a:lvl5pPr>
            <a:lvl6pPr marL="1036701" indent="0">
              <a:buNone/>
              <a:defRPr sz="700" b="1"/>
            </a:lvl6pPr>
            <a:lvl7pPr marL="1244041" indent="0">
              <a:buNone/>
              <a:defRPr sz="700" b="1"/>
            </a:lvl7pPr>
            <a:lvl8pPr marL="1451381" indent="0">
              <a:buNone/>
              <a:defRPr sz="700" b="1"/>
            </a:lvl8pPr>
            <a:lvl9pPr marL="1658722" indent="0">
              <a:buNone/>
              <a:defRPr sz="7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8334CAE-A01E-4671-A82F-5F6A3A79A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16525" y="1183531"/>
            <a:ext cx="2449192" cy="17407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737A3F7-0A2B-44FF-BE26-7105C7010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416A-4FB1-4A8D-B8E6-412C2F8BA23A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2E3F192-439E-440C-97C3-E80335496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B3AE40C-56BB-405E-B038-C8492060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3C62-9977-4095-899C-299F52671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39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9AF34B-1C64-43B3-8548-E47E867F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41E0E66-6487-44AC-BCB2-13C29B5CF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416A-4FB1-4A8D-B8E6-412C2F8BA23A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AF42F96-BB06-4AB0-8B4D-B27E0BF85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6485634-51A4-413C-9717-EF43E2317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3C62-9977-4095-899C-299F52671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747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458214B-1A4A-44A2-8AC0-B8F49E4CD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416A-4FB1-4A8D-B8E6-412C2F8BA23A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D79DDB0-4039-4191-9B8E-22AFB1175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A05CA32-15A1-47D3-87A4-5295D514D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3C62-9977-4095-899C-299F52671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910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344E5D-CF78-424C-951E-5C39B238D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23" y="216006"/>
            <a:ext cx="1858085" cy="756021"/>
          </a:xfrm>
        </p:spPr>
        <p:txBody>
          <a:bodyPr anchor="b"/>
          <a:lstStyle>
            <a:lvl1pPr>
              <a:defRPr sz="1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D0150C8-4FED-4E5D-9CF0-6B211AF3D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9193" y="466513"/>
            <a:ext cx="2916525" cy="2302562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CB90B27-1D72-4BE9-868A-95AA95EFB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6823" y="972027"/>
            <a:ext cx="1858085" cy="1800799"/>
          </a:xfrm>
        </p:spPr>
        <p:txBody>
          <a:bodyPr/>
          <a:lstStyle>
            <a:lvl1pPr marL="0" indent="0">
              <a:buNone/>
              <a:defRPr sz="700"/>
            </a:lvl1pPr>
            <a:lvl2pPr marL="207340" indent="0">
              <a:buNone/>
              <a:defRPr sz="600"/>
            </a:lvl2pPr>
            <a:lvl3pPr marL="414680" indent="0">
              <a:buNone/>
              <a:defRPr sz="500"/>
            </a:lvl3pPr>
            <a:lvl4pPr marL="622021" indent="0">
              <a:buNone/>
              <a:defRPr sz="500"/>
            </a:lvl4pPr>
            <a:lvl5pPr marL="829361" indent="0">
              <a:buNone/>
              <a:defRPr sz="500"/>
            </a:lvl5pPr>
            <a:lvl6pPr marL="1036701" indent="0">
              <a:buNone/>
              <a:defRPr sz="500"/>
            </a:lvl6pPr>
            <a:lvl7pPr marL="1244041" indent="0">
              <a:buNone/>
              <a:defRPr sz="500"/>
            </a:lvl7pPr>
            <a:lvl8pPr marL="1451381" indent="0">
              <a:buNone/>
              <a:defRPr sz="500"/>
            </a:lvl8pPr>
            <a:lvl9pPr marL="1658722" indent="0">
              <a:buNone/>
              <a:defRPr sz="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2FDD716-16D6-42B6-AC24-A7A87D114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416A-4FB1-4A8D-B8E6-412C2F8BA23A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F5CA760-5FCA-4439-96E3-8C9CC7707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4E3840C-19B4-4671-A03B-D538B20E3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3C62-9977-4095-899C-299F52671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649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73E18F-4C5B-4A8D-8271-D0446DF12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23" y="216006"/>
            <a:ext cx="1858085" cy="756021"/>
          </a:xfrm>
        </p:spPr>
        <p:txBody>
          <a:bodyPr anchor="b"/>
          <a:lstStyle>
            <a:lvl1pPr>
              <a:defRPr sz="1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8D5A4E-BFFB-4A34-B73B-9EE01A8E6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449193" y="466513"/>
            <a:ext cx="2916525" cy="2302562"/>
          </a:xfrm>
        </p:spPr>
        <p:txBody>
          <a:bodyPr/>
          <a:lstStyle>
            <a:lvl1pPr marL="0" indent="0">
              <a:buNone/>
              <a:defRPr sz="1500"/>
            </a:lvl1pPr>
            <a:lvl2pPr marL="207340" indent="0">
              <a:buNone/>
              <a:defRPr sz="1300"/>
            </a:lvl2pPr>
            <a:lvl3pPr marL="414680" indent="0">
              <a:buNone/>
              <a:defRPr sz="1100"/>
            </a:lvl3pPr>
            <a:lvl4pPr marL="622021" indent="0">
              <a:buNone/>
              <a:defRPr sz="900"/>
            </a:lvl4pPr>
            <a:lvl5pPr marL="829361" indent="0">
              <a:buNone/>
              <a:defRPr sz="900"/>
            </a:lvl5pPr>
            <a:lvl6pPr marL="1036701" indent="0">
              <a:buNone/>
              <a:defRPr sz="900"/>
            </a:lvl6pPr>
            <a:lvl7pPr marL="1244041" indent="0">
              <a:buNone/>
              <a:defRPr sz="900"/>
            </a:lvl7pPr>
            <a:lvl8pPr marL="1451381" indent="0">
              <a:buNone/>
              <a:defRPr sz="900"/>
            </a:lvl8pPr>
            <a:lvl9pPr marL="1658722" indent="0">
              <a:buNone/>
              <a:defRPr sz="9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821B44C-FEA8-449A-AD21-B11512041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6823" y="972027"/>
            <a:ext cx="1858085" cy="1800799"/>
          </a:xfrm>
        </p:spPr>
        <p:txBody>
          <a:bodyPr/>
          <a:lstStyle>
            <a:lvl1pPr marL="0" indent="0">
              <a:buNone/>
              <a:defRPr sz="700"/>
            </a:lvl1pPr>
            <a:lvl2pPr marL="207340" indent="0">
              <a:buNone/>
              <a:defRPr sz="600"/>
            </a:lvl2pPr>
            <a:lvl3pPr marL="414680" indent="0">
              <a:buNone/>
              <a:defRPr sz="500"/>
            </a:lvl3pPr>
            <a:lvl4pPr marL="622021" indent="0">
              <a:buNone/>
              <a:defRPr sz="500"/>
            </a:lvl4pPr>
            <a:lvl5pPr marL="829361" indent="0">
              <a:buNone/>
              <a:defRPr sz="500"/>
            </a:lvl5pPr>
            <a:lvl6pPr marL="1036701" indent="0">
              <a:buNone/>
              <a:defRPr sz="500"/>
            </a:lvl6pPr>
            <a:lvl7pPr marL="1244041" indent="0">
              <a:buNone/>
              <a:defRPr sz="500"/>
            </a:lvl7pPr>
            <a:lvl8pPr marL="1451381" indent="0">
              <a:buNone/>
              <a:defRPr sz="500"/>
            </a:lvl8pPr>
            <a:lvl9pPr marL="1658722" indent="0">
              <a:buNone/>
              <a:defRPr sz="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51D82A1-9322-49CB-8CF6-68352371D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416A-4FB1-4A8D-B8E6-412C2F8BA23A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2561B69-60FB-42E4-B531-2A8B9BC14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BF9D7AD-0AB8-4290-9968-C555F89AB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3C62-9977-4095-899C-299F52671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597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997B52-BAE6-44C7-B1B4-48D4AD0B7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73" y="172505"/>
            <a:ext cx="4968895" cy="626268"/>
          </a:xfrm>
          <a:prstGeom prst="rect">
            <a:avLst/>
          </a:prstGeom>
        </p:spPr>
        <p:txBody>
          <a:bodyPr vert="horz" lIns="41468" tIns="20734" rIns="41468" bIns="20734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9B7601E-73F2-42B0-ADB7-348AE4018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073" y="862523"/>
            <a:ext cx="4968895" cy="2055806"/>
          </a:xfrm>
          <a:prstGeom prst="rect">
            <a:avLst/>
          </a:prstGeom>
        </p:spPr>
        <p:txBody>
          <a:bodyPr vert="horz" lIns="41468" tIns="20734" rIns="41468" bIns="20734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F16A02F-F1A0-483D-970D-A5763F793D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6071" y="3003083"/>
            <a:ext cx="1296234" cy="172505"/>
          </a:xfrm>
          <a:prstGeom prst="rect">
            <a:avLst/>
          </a:prstGeom>
        </p:spPr>
        <p:txBody>
          <a:bodyPr vert="horz" lIns="41468" tIns="20734" rIns="41468" bIns="20734" rtlCol="0" anchor="ctr"/>
          <a:lstStyle>
            <a:lvl1pPr algn="l">
              <a:defRPr sz="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9416A-4FB1-4A8D-B8E6-412C2F8BA23A}" type="datetimeFigureOut">
              <a:rPr lang="ru-RU" smtClean="0"/>
              <a:t>31.08.2022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9F2A397-5B1B-462B-9B36-2B048D667B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8344" y="3003083"/>
            <a:ext cx="1944350" cy="172505"/>
          </a:xfrm>
          <a:prstGeom prst="rect">
            <a:avLst/>
          </a:prstGeom>
        </p:spPr>
        <p:txBody>
          <a:bodyPr vert="horz" lIns="41468" tIns="20734" rIns="41468" bIns="20734" rtlCol="0" anchor="ctr"/>
          <a:lstStyle>
            <a:lvl1pPr algn="ctr">
              <a:defRPr sz="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3FD23E9-BC88-428B-A95A-53D90A2E74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68733" y="3003083"/>
            <a:ext cx="1296234" cy="172505"/>
          </a:xfrm>
          <a:prstGeom prst="rect">
            <a:avLst/>
          </a:prstGeom>
        </p:spPr>
        <p:txBody>
          <a:bodyPr vert="horz" lIns="41468" tIns="20734" rIns="41468" bIns="20734" rtlCol="0" anchor="ctr"/>
          <a:lstStyle>
            <a:lvl1pPr algn="r">
              <a:defRPr sz="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93C62-9977-4095-899C-299F52671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31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41468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3670" indent="-103670" algn="l" defTabSz="414680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11010" indent="-103670" algn="l" defTabSz="414680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18351" indent="-103670" algn="l" defTabSz="414680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725691" indent="-103670" algn="l" defTabSz="414680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933031" indent="-103670" algn="l" defTabSz="414680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140371" indent="-103670" algn="l" defTabSz="414680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347711" indent="-103670" algn="l" defTabSz="414680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555052" indent="-103670" algn="l" defTabSz="414680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762392" indent="-103670" algn="l" defTabSz="414680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1468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07340" algn="l" defTabSz="41468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414680" algn="l" defTabSz="41468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22021" algn="l" defTabSz="41468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29361" algn="l" defTabSz="41468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036701" algn="l" defTabSz="41468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44041" algn="l" defTabSz="41468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51381" algn="l" defTabSz="41468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58722" algn="l" defTabSz="41468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openxmlformats.org/officeDocument/2006/relationships/image" Target="../media/image4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g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2.png"/><Relationship Id="rId7" Type="http://schemas.openxmlformats.org/officeDocument/2006/relationships/image" Target="../media/image9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110.jpe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78259D2-F28D-4AE2-9522-3490BB22B2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8" y="655588"/>
            <a:ext cx="5761038" cy="291031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A81535-B14B-46A7-9DB6-0B6666E75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798" y="570368"/>
            <a:ext cx="3660476" cy="172322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«Образование </a:t>
            </a:r>
            <a:br>
              <a:rPr lang="ru-RU" sz="24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Ужурского района: </a:t>
            </a:r>
            <a:br>
              <a:rPr lang="ru-RU" sz="24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новые вызовы, </a:t>
            </a:r>
            <a:r>
              <a:rPr lang="ru-RU" sz="2400" b="1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400" b="1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400" b="1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новые </a:t>
            </a:r>
            <a:r>
              <a:rPr lang="ru-RU" sz="24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решения»</a:t>
            </a:r>
            <a:endParaRPr lang="en-US" altLang="ko-KR" sz="2400" b="1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D7EFD6D-4A4A-4EFD-9B17-79E5D8340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4165" y="2668589"/>
            <a:ext cx="1980357" cy="380928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000" b="1" dirty="0">
                <a:solidFill>
                  <a:srgbClr val="237B8F"/>
                </a:solidFill>
                <a:latin typeface="Corbel" panose="020B0503020204020204" pitchFamily="34" charset="0"/>
              </a:rPr>
              <a:t>Милина И.В.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000" b="1" dirty="0">
                <a:solidFill>
                  <a:srgbClr val="237B8F"/>
                </a:solidFill>
                <a:latin typeface="Corbel" panose="020B0503020204020204" pitchFamily="34" charset="0"/>
              </a:rPr>
              <a:t>Директор МКУ </a:t>
            </a:r>
            <a:endParaRPr lang="ru-RU" sz="1000" b="1" dirty="0" smtClean="0">
              <a:solidFill>
                <a:srgbClr val="237B8F"/>
              </a:solidFill>
              <a:latin typeface="Corbel" panose="020B0503020204020204" pitchFamily="34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000" b="1" dirty="0" smtClean="0">
                <a:solidFill>
                  <a:srgbClr val="237B8F"/>
                </a:solidFill>
                <a:latin typeface="Corbel" panose="020B0503020204020204" pitchFamily="34" charset="0"/>
              </a:rPr>
              <a:t>«</a:t>
            </a:r>
            <a:r>
              <a:rPr lang="ru-RU" sz="1000" b="1" dirty="0">
                <a:solidFill>
                  <a:srgbClr val="237B8F"/>
                </a:solidFill>
                <a:latin typeface="Corbel" panose="020B0503020204020204" pitchFamily="34" charset="0"/>
              </a:rPr>
              <a:t>Управление образования»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873A233A-AF13-4D66-B146-66649E1842FD}"/>
              </a:ext>
            </a:extLst>
          </p:cNvPr>
          <p:cNvCxnSpPr/>
          <p:nvPr/>
        </p:nvCxnSpPr>
        <p:spPr>
          <a:xfrm>
            <a:off x="644106" y="1277750"/>
            <a:ext cx="0" cy="799391"/>
          </a:xfrm>
          <a:prstGeom prst="line">
            <a:avLst/>
          </a:prstGeom>
          <a:ln w="38100">
            <a:solidFill>
              <a:srgbClr val="DE45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855EA6D-DDFC-4D2C-870E-2AA9A5910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3" b="50000"/>
          <a:stretch/>
        </p:blipFill>
        <p:spPr>
          <a:xfrm>
            <a:off x="1" y="2345207"/>
            <a:ext cx="1377357" cy="8948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FBE780-83C4-4698-A7A0-D3617B7B7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2" r="35951"/>
          <a:stretch/>
        </p:blipFill>
        <p:spPr>
          <a:xfrm>
            <a:off x="4469102" y="0"/>
            <a:ext cx="1293404" cy="106767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" y="55103"/>
            <a:ext cx="414825" cy="51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98034" y="312735"/>
            <a:ext cx="2808506" cy="164984"/>
          </a:xfrm>
          <a:prstGeom prst="rect">
            <a:avLst/>
          </a:prstGeom>
          <a:noFill/>
        </p:spPr>
        <p:txBody>
          <a:bodyPr wrap="square" lIns="41468" tIns="20734" rIns="41468" bIns="20734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7292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61038" cy="32400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A81535-B14B-46A7-9DB6-0B6666E75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526" y="843485"/>
            <a:ext cx="2378346" cy="841981"/>
          </a:xfrm>
        </p:spPr>
        <p:txBody>
          <a:bodyPr>
            <a:noAutofit/>
          </a:bodyPr>
          <a:lstStyle/>
          <a:p>
            <a:r>
              <a:rPr lang="ru-RU" altLang="ko-KR" sz="1300" b="1" dirty="0" err="1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Матафонов</a:t>
            </a:r>
            <a:r>
              <a:rPr lang="ru-RU" altLang="ko-KR" sz="13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altLang="ko-KR" sz="13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altLang="ko-KR" sz="1300" b="1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Константин Александрович,</a:t>
            </a:r>
            <a:r>
              <a:rPr lang="ru-RU" altLang="ko-KR" sz="13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altLang="ko-KR" sz="13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altLang="ko-KR" sz="130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тренер-преподаватель </a:t>
            </a:r>
            <a:r>
              <a:rPr lang="ru-RU" altLang="ko-KR" sz="13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altLang="ko-KR" sz="13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altLang="ko-KR" sz="110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МБОУ ДО </a:t>
            </a:r>
            <a:br>
              <a:rPr lang="ru-RU" altLang="ko-KR" sz="110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110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ru-RU" sz="1100" dirty="0" err="1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Ужурская</a:t>
            </a:r>
            <a:r>
              <a:rPr lang="ru-RU" sz="110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спортивная школа»</a:t>
            </a:r>
            <a:endParaRPr lang="ru-RU" sz="1100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AutoShape 2" descr="https://thumbor.newswave.ru/eUAw1m0E1B50Fi7MNoUQaVtfT40=/fit-in/1200x0/filters:quality(80)/https:/sib-hleb.ru/media/cache/2022/03/03/dsc-3322-cf86348fee.JPG"/>
          <p:cNvSpPr>
            <a:spLocks noChangeAspect="1" noChangeArrowheads="1"/>
          </p:cNvSpPr>
          <p:nvPr/>
        </p:nvSpPr>
        <p:spPr bwMode="auto">
          <a:xfrm>
            <a:off x="73513" y="-68252"/>
            <a:ext cx="144026" cy="1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1468" tIns="20734" rIns="41468" bIns="2073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>
            <a:extLst>
              <a:ext uri="{FF2B5EF4-FFF2-40B4-BE49-F238E27FC236}"/>
            </a:extLst>
          </p:cNvPr>
          <p:cNvSpPr/>
          <p:nvPr/>
        </p:nvSpPr>
        <p:spPr>
          <a:xfrm>
            <a:off x="96412" y="88861"/>
            <a:ext cx="5568214" cy="327091"/>
          </a:xfrm>
          <a:prstGeom prst="rect">
            <a:avLst/>
          </a:prstGeom>
          <a:solidFill>
            <a:srgbClr val="23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685" tIns="23343" rIns="46685" bIns="23343" anchor="ctr"/>
          <a:lstStyle/>
          <a:p>
            <a:pPr marL="4863" lvl="1" algn="ctr">
              <a:spcBef>
                <a:spcPts val="38"/>
              </a:spcBef>
            </a:pPr>
            <a:r>
              <a:rPr lang="ru-RU" sz="1100" b="1" cap="all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КОНКУРС ПРОФЕССИОНАЛЬНОГО МАСТЕРСТВА</a:t>
            </a:r>
            <a:endParaRPr lang="ru-RU" sz="1100" b="1" cap="all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855EA6D-DDFC-4D2C-870E-2AA9A5910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3" b="50000"/>
          <a:stretch/>
        </p:blipFill>
        <p:spPr>
          <a:xfrm>
            <a:off x="73514" y="1956775"/>
            <a:ext cx="1975213" cy="1283313"/>
          </a:xfrm>
          <a:prstGeom prst="rect">
            <a:avLst/>
          </a:prstGeom>
        </p:spPr>
      </p:pic>
      <p:pic>
        <p:nvPicPr>
          <p:cNvPr id="1026" name="Picture 2" descr="http://xn--d1ad4afgb2b8b.xn--p1ai/uploads/posts/2022-05/1652347916_kostya-kray-2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539" y="475507"/>
            <a:ext cx="3027089" cy="276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96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251"/>
            <a:ext cx="5761038" cy="32400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A81535-B14B-46A7-9DB6-0B6666E75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526" y="843485"/>
            <a:ext cx="2378346" cy="841981"/>
          </a:xfrm>
        </p:spPr>
        <p:txBody>
          <a:bodyPr>
            <a:noAutofit/>
          </a:bodyPr>
          <a:lstStyle/>
          <a:p>
            <a:endParaRPr lang="ru-RU" sz="1100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AutoShape 2" descr="https://thumbor.newswave.ru/eUAw1m0E1B50Fi7MNoUQaVtfT40=/fit-in/1200x0/filters:quality(80)/https:/sib-hleb.ru/media/cache/2022/03/03/dsc-3322-cf86348fee.JPG"/>
          <p:cNvSpPr>
            <a:spLocks noChangeAspect="1" noChangeArrowheads="1"/>
          </p:cNvSpPr>
          <p:nvPr/>
        </p:nvSpPr>
        <p:spPr bwMode="auto">
          <a:xfrm>
            <a:off x="73513" y="-68252"/>
            <a:ext cx="144026" cy="1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1468" tIns="20734" rIns="41468" bIns="2073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128117" cy="32236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FBE780-83C4-4698-A7A0-D3617B7B76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2" r="35951"/>
          <a:stretch/>
        </p:blipFill>
        <p:spPr>
          <a:xfrm>
            <a:off x="4313743" y="704196"/>
            <a:ext cx="1447295" cy="152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7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" y="-18097"/>
            <a:ext cx="5761038" cy="3240088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565091" y="1848051"/>
            <a:ext cx="879158" cy="151607"/>
          </a:xfrm>
          <a:prstGeom prst="rect">
            <a:avLst/>
          </a:prstGeom>
        </p:spPr>
        <p:txBody>
          <a:bodyPr vert="horz" wrap="square" lIns="0" tIns="28221" rIns="0" bIns="0" rtlCol="0">
            <a:spAutoFit/>
          </a:bodyPr>
          <a:lstStyle/>
          <a:p>
            <a:pPr marL="5759">
              <a:spcBef>
                <a:spcPts val="222"/>
              </a:spcBef>
            </a:pPr>
            <a:r>
              <a:rPr spc="-11" dirty="0" smtClean="0">
                <a:solidFill>
                  <a:srgbClr val="237B8F"/>
                </a:solidFill>
                <a:latin typeface="Calibri"/>
                <a:cs typeface="Calibri"/>
              </a:rPr>
              <a:t>О</a:t>
            </a:r>
            <a:r>
              <a:rPr lang="ru-RU" spc="-11" dirty="0" smtClean="0">
                <a:solidFill>
                  <a:srgbClr val="237B8F"/>
                </a:solidFill>
                <a:latin typeface="Calibri"/>
                <a:cs typeface="Calibri"/>
              </a:rPr>
              <a:t>У</a:t>
            </a:r>
            <a:endParaRPr dirty="0">
              <a:solidFill>
                <a:srgbClr val="237B8F"/>
              </a:solidFill>
              <a:latin typeface="Calibri"/>
              <a:cs typeface="Calibri"/>
            </a:endParaRPr>
          </a:p>
        </p:txBody>
      </p:sp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4089" y="326761"/>
            <a:ext cx="1556200" cy="93804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40289" y="326760"/>
            <a:ext cx="1510832" cy="9380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10900" y="327812"/>
            <a:ext cx="1394989" cy="93699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51122" y="326759"/>
            <a:ext cx="1301125" cy="93594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53436" y="1961250"/>
            <a:ext cx="499590" cy="252036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lang="ru-RU" sz="1600" b="1" dirty="0" smtClean="0">
                <a:solidFill>
                  <a:srgbClr val="237B8F"/>
                </a:solidFill>
                <a:latin typeface="Calibri"/>
                <a:cs typeface="Calibri"/>
              </a:rPr>
              <a:t>362</a:t>
            </a:r>
            <a:endParaRPr sz="1600" dirty="0">
              <a:solidFill>
                <a:srgbClr val="237B8F"/>
              </a:solidFill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207296" y="1297835"/>
            <a:ext cx="938569" cy="550215"/>
            <a:chOff x="4538471" y="2683764"/>
            <a:chExt cx="1986280" cy="1164590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57215" y="2806801"/>
              <a:ext cx="1367028" cy="104129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538471" y="2683764"/>
              <a:ext cx="623570" cy="492759"/>
            </a:xfrm>
            <a:custGeom>
              <a:avLst/>
              <a:gdLst/>
              <a:ahLst/>
              <a:cxnLst/>
              <a:rect l="l" t="t" r="r" b="b"/>
              <a:pathLst>
                <a:path w="623570" h="492760">
                  <a:moveTo>
                    <a:pt x="623315" y="0"/>
                  </a:moveTo>
                  <a:lnTo>
                    <a:pt x="377063" y="0"/>
                  </a:lnTo>
                  <a:lnTo>
                    <a:pt x="0" y="492251"/>
                  </a:lnTo>
                  <a:lnTo>
                    <a:pt x="246252" y="492251"/>
                  </a:lnTo>
                  <a:lnTo>
                    <a:pt x="623315" y="0"/>
                  </a:lnTo>
                  <a:close/>
                </a:path>
              </a:pathLst>
            </a:custGeom>
            <a:solidFill>
              <a:srgbClr val="104E5D">
                <a:alpha val="74116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59B2C6"/>
                </a:solidFill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040487" y="1961250"/>
            <a:ext cx="499590" cy="252036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lang="ru-RU" sz="1600" b="1" dirty="0" smtClean="0">
                <a:solidFill>
                  <a:srgbClr val="237B8F"/>
                </a:solidFill>
                <a:latin typeface="Calibri"/>
                <a:cs typeface="Calibri"/>
              </a:rPr>
              <a:t>99</a:t>
            </a:r>
            <a:endParaRPr sz="1600" dirty="0">
              <a:solidFill>
                <a:srgbClr val="237B8F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40078" y="1820560"/>
            <a:ext cx="879821" cy="454039"/>
          </a:xfrm>
          <a:prstGeom prst="rect">
            <a:avLst/>
          </a:prstGeom>
        </p:spPr>
        <p:txBody>
          <a:bodyPr vert="horz" wrap="square" lIns="0" tIns="45788" rIns="0" bIns="0" rtlCol="0">
            <a:spAutoFit/>
          </a:bodyPr>
          <a:lstStyle/>
          <a:p>
            <a:pPr marL="71993">
              <a:spcBef>
                <a:spcPts val="361"/>
              </a:spcBef>
            </a:pPr>
            <a:r>
              <a:rPr spc="-11" dirty="0" smtClean="0">
                <a:solidFill>
                  <a:srgbClr val="237B8F"/>
                </a:solidFill>
                <a:latin typeface="Calibri"/>
                <a:cs typeface="Calibri"/>
              </a:rPr>
              <a:t>ДОО</a:t>
            </a:r>
            <a:endParaRPr dirty="0">
              <a:solidFill>
                <a:srgbClr val="237B8F"/>
              </a:solidFill>
              <a:latin typeface="Calibri"/>
              <a:cs typeface="Calibri"/>
            </a:endParaRPr>
          </a:p>
          <a:p>
            <a:pPr marL="5759">
              <a:spcBef>
                <a:spcPts val="317"/>
              </a:spcBef>
            </a:pPr>
            <a:r>
              <a:rPr spc="-5" dirty="0">
                <a:solidFill>
                  <a:srgbClr val="237B8F"/>
                </a:solidFill>
                <a:latin typeface="Calibri"/>
                <a:cs typeface="Calibri"/>
              </a:rPr>
              <a:t>педагогических</a:t>
            </a:r>
            <a:endParaRPr dirty="0">
              <a:solidFill>
                <a:srgbClr val="237B8F"/>
              </a:solidFill>
              <a:latin typeface="Calibri"/>
              <a:cs typeface="Calibri"/>
            </a:endParaRPr>
          </a:p>
          <a:p>
            <a:pPr marL="5759"/>
            <a:r>
              <a:rPr spc="-5" dirty="0">
                <a:solidFill>
                  <a:srgbClr val="237B8F"/>
                </a:solidFill>
                <a:latin typeface="Calibri"/>
                <a:cs typeface="Calibri"/>
              </a:rPr>
              <a:t>работников</a:t>
            </a:r>
            <a:endParaRPr dirty="0">
              <a:solidFill>
                <a:srgbClr val="237B8F"/>
              </a:solidFill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391621" y="1300835"/>
            <a:ext cx="844952" cy="547215"/>
            <a:chOff x="9115043" y="2705100"/>
            <a:chExt cx="1788160" cy="1158240"/>
          </a:xfrm>
        </p:grpSpPr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45979" y="2705100"/>
              <a:ext cx="1156716" cy="115823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115043" y="2747771"/>
              <a:ext cx="623570" cy="492759"/>
            </a:xfrm>
            <a:custGeom>
              <a:avLst/>
              <a:gdLst/>
              <a:ahLst/>
              <a:cxnLst/>
              <a:rect l="l" t="t" r="r" b="b"/>
              <a:pathLst>
                <a:path w="623570" h="492760">
                  <a:moveTo>
                    <a:pt x="623315" y="0"/>
                  </a:moveTo>
                  <a:lnTo>
                    <a:pt x="377062" y="0"/>
                  </a:lnTo>
                  <a:lnTo>
                    <a:pt x="0" y="492251"/>
                  </a:lnTo>
                  <a:lnTo>
                    <a:pt x="246252" y="492251"/>
                  </a:lnTo>
                  <a:lnTo>
                    <a:pt x="623315" y="0"/>
                  </a:lnTo>
                  <a:close/>
                </a:path>
              </a:pathLst>
            </a:custGeom>
            <a:solidFill>
              <a:srgbClr val="104E5D">
                <a:alpha val="7411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360027" y="1961250"/>
            <a:ext cx="340561" cy="252036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lang="ru-RU" sz="1600" b="1" spc="-11" dirty="0" smtClean="0">
                <a:solidFill>
                  <a:srgbClr val="237B8F"/>
                </a:solidFill>
                <a:latin typeface="Calibri"/>
                <a:cs typeface="Calibri"/>
              </a:rPr>
              <a:t>45</a:t>
            </a:r>
            <a:endParaRPr sz="1600" dirty="0">
              <a:solidFill>
                <a:srgbClr val="237B8F"/>
              </a:solidFill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50757" y="1848050"/>
            <a:ext cx="726731" cy="431328"/>
          </a:xfrm>
          <a:prstGeom prst="rect">
            <a:avLst/>
          </a:prstGeom>
        </p:spPr>
        <p:txBody>
          <a:bodyPr vert="horz" wrap="square" lIns="0" tIns="35997" rIns="0" bIns="0" rtlCol="0">
            <a:spAutoFit/>
          </a:bodyPr>
          <a:lstStyle/>
          <a:p>
            <a:pPr marL="58458">
              <a:spcBef>
                <a:spcPts val="283"/>
              </a:spcBef>
            </a:pPr>
            <a:r>
              <a:rPr spc="-11" dirty="0">
                <a:solidFill>
                  <a:srgbClr val="237B8F"/>
                </a:solidFill>
                <a:latin typeface="Calibri"/>
                <a:cs typeface="Calibri"/>
              </a:rPr>
              <a:t>ДО</a:t>
            </a:r>
            <a:endParaRPr dirty="0">
              <a:solidFill>
                <a:srgbClr val="237B8F"/>
              </a:solidFill>
              <a:latin typeface="Calibri"/>
              <a:cs typeface="Calibri"/>
            </a:endParaRPr>
          </a:p>
          <a:p>
            <a:pPr marL="5759">
              <a:spcBef>
                <a:spcPts val="238"/>
              </a:spcBef>
            </a:pPr>
            <a:r>
              <a:rPr spc="-5" dirty="0">
                <a:solidFill>
                  <a:srgbClr val="237B8F"/>
                </a:solidFill>
                <a:latin typeface="Calibri"/>
                <a:cs typeface="Calibri"/>
              </a:rPr>
              <a:t>педагогических</a:t>
            </a:r>
            <a:endParaRPr dirty="0">
              <a:solidFill>
                <a:srgbClr val="237B8F"/>
              </a:solidFill>
              <a:latin typeface="Calibri"/>
              <a:cs typeface="Calibri"/>
            </a:endParaRPr>
          </a:p>
          <a:p>
            <a:pPr marL="5759"/>
            <a:r>
              <a:rPr spc="-5" dirty="0">
                <a:solidFill>
                  <a:srgbClr val="237B8F"/>
                </a:solidFill>
                <a:latin typeface="Calibri"/>
                <a:cs typeface="Calibri"/>
              </a:rPr>
              <a:t>работников</a:t>
            </a:r>
            <a:endParaRPr dirty="0">
              <a:solidFill>
                <a:srgbClr val="237B8F"/>
              </a:solidFill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85163" y="1337080"/>
            <a:ext cx="987478" cy="510971"/>
            <a:chOff x="231647" y="2580132"/>
            <a:chExt cx="2089785" cy="1318260"/>
          </a:xfrm>
        </p:grpSpPr>
        <p:sp>
          <p:nvSpPr>
            <p:cNvPr id="32" name="object 32"/>
            <p:cNvSpPr/>
            <p:nvPr/>
          </p:nvSpPr>
          <p:spPr>
            <a:xfrm>
              <a:off x="231647" y="2580132"/>
              <a:ext cx="623570" cy="490855"/>
            </a:xfrm>
            <a:custGeom>
              <a:avLst/>
              <a:gdLst/>
              <a:ahLst/>
              <a:cxnLst/>
              <a:rect l="l" t="t" r="r" b="b"/>
              <a:pathLst>
                <a:path w="623569" h="490855">
                  <a:moveTo>
                    <a:pt x="623316" y="0"/>
                  </a:moveTo>
                  <a:lnTo>
                    <a:pt x="375831" y="0"/>
                  </a:lnTo>
                  <a:lnTo>
                    <a:pt x="0" y="490727"/>
                  </a:lnTo>
                  <a:lnTo>
                    <a:pt x="247484" y="490727"/>
                  </a:lnTo>
                  <a:lnTo>
                    <a:pt x="623316" y="0"/>
                  </a:lnTo>
                  <a:close/>
                </a:path>
              </a:pathLst>
            </a:custGeom>
            <a:solidFill>
              <a:srgbClr val="104E5D">
                <a:alpha val="7411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9411" y="2793492"/>
              <a:ext cx="1691639" cy="1104899"/>
            </a:xfrm>
            <a:prstGeom prst="rect">
              <a:avLst/>
            </a:prstGeom>
          </p:spPr>
        </p:pic>
      </p:grpSp>
      <p:sp>
        <p:nvSpPr>
          <p:cNvPr id="36" name="Прямоугольник 35">
            <a:extLst>
              <a:ext uri="{FF2B5EF4-FFF2-40B4-BE49-F238E27FC236}"/>
            </a:extLst>
          </p:cNvPr>
          <p:cNvSpPr/>
          <p:nvPr/>
        </p:nvSpPr>
        <p:spPr>
          <a:xfrm>
            <a:off x="0" y="720"/>
            <a:ext cx="5752246" cy="327091"/>
          </a:xfrm>
          <a:prstGeom prst="rect">
            <a:avLst/>
          </a:prstGeom>
          <a:solidFill>
            <a:srgbClr val="23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685" tIns="23343" rIns="46685" bIns="23343" anchor="ctr"/>
          <a:lstStyle/>
          <a:p>
            <a:pPr marL="4863" lvl="1" algn="ctr">
              <a:spcBef>
                <a:spcPts val="38"/>
              </a:spcBef>
            </a:pPr>
            <a:r>
              <a:rPr lang="ru-RU" sz="1100" b="1" cap="al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Педагогический корпус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6566" y="1964152"/>
            <a:ext cx="10214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59">
              <a:spcBef>
                <a:spcPts val="317"/>
              </a:spcBef>
            </a:pPr>
            <a:r>
              <a:rPr lang="ru-RU" spc="-5" dirty="0">
                <a:solidFill>
                  <a:srgbClr val="237B8F"/>
                </a:solidFill>
                <a:cs typeface="Calibri"/>
              </a:rPr>
              <a:t>педагогических</a:t>
            </a:r>
            <a:endParaRPr lang="ru-RU" dirty="0">
              <a:solidFill>
                <a:srgbClr val="237B8F"/>
              </a:solidFill>
              <a:cs typeface="Calibri"/>
            </a:endParaRPr>
          </a:p>
          <a:p>
            <a:pPr marL="5759"/>
            <a:r>
              <a:rPr lang="ru-RU" spc="-5" dirty="0">
                <a:solidFill>
                  <a:srgbClr val="237B8F"/>
                </a:solidFill>
                <a:cs typeface="Calibri"/>
              </a:rPr>
              <a:t>работников</a:t>
            </a:r>
            <a:endParaRPr lang="ru-RU" dirty="0">
              <a:solidFill>
                <a:srgbClr val="237B8F"/>
              </a:solidFill>
              <a:cs typeface="Calibri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319239"/>
              </p:ext>
            </p:extLst>
          </p:nvPr>
        </p:nvGraphicFramePr>
        <p:xfrm>
          <a:off x="115261" y="2342168"/>
          <a:ext cx="5501766" cy="776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961"/>
                <a:gridCol w="916961"/>
                <a:gridCol w="916962"/>
                <a:gridCol w="916960"/>
                <a:gridCol w="916961"/>
                <a:gridCol w="916961"/>
              </a:tblGrid>
              <a:tr h="258899">
                <a:tc gridSpan="6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237B8F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ПРИБЫТИЕ МОЛОДЫХ СПЕЦИАЛИСТОВ</a:t>
                      </a:r>
                      <a:endParaRPr lang="ru-RU" sz="1000" dirty="0">
                        <a:solidFill>
                          <a:srgbClr val="237B8F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T="51441" marB="5144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58899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</a:rPr>
                        <a:t>2017</a:t>
                      </a:r>
                      <a:endParaRPr lang="ru-RU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T="51441" marB="5144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9B2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</a:rPr>
                        <a:t>2018</a:t>
                      </a:r>
                      <a:endParaRPr lang="ru-RU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T="51441" marB="5144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37B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</a:rPr>
                        <a:t>2019</a:t>
                      </a:r>
                      <a:endParaRPr lang="ru-RU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T="51441" marB="5144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9B2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endParaRPr lang="ru-RU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T="51441" marB="5144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37B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</a:rPr>
                        <a:t>2021</a:t>
                      </a:r>
                      <a:endParaRPr lang="ru-RU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T="51441" marB="5144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9B2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</a:rPr>
                        <a:t>2022</a:t>
                      </a:r>
                      <a:endParaRPr lang="ru-RU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T="51441" marB="5144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37B8F"/>
                    </a:solidFill>
                  </a:tcPr>
                </a:tc>
              </a:tr>
              <a:tr h="258899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104E5D"/>
                          </a:solidFill>
                        </a:rPr>
                        <a:t>14</a:t>
                      </a:r>
                      <a:endParaRPr lang="ru-RU" sz="1000" b="1" dirty="0">
                        <a:solidFill>
                          <a:srgbClr val="104E5D"/>
                        </a:solidFill>
                      </a:endParaRPr>
                    </a:p>
                  </a:txBody>
                  <a:tcPr marT="51441" marB="5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104E5D"/>
                          </a:solidFill>
                        </a:rPr>
                        <a:t>6</a:t>
                      </a:r>
                      <a:endParaRPr lang="ru-RU" sz="1000" b="1" dirty="0">
                        <a:solidFill>
                          <a:srgbClr val="104E5D"/>
                        </a:solidFill>
                      </a:endParaRPr>
                    </a:p>
                  </a:txBody>
                  <a:tcPr marT="51441" marB="5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104E5D"/>
                          </a:solidFill>
                        </a:rPr>
                        <a:t>9</a:t>
                      </a:r>
                      <a:endParaRPr lang="ru-RU" sz="1000" b="1" dirty="0">
                        <a:solidFill>
                          <a:srgbClr val="104E5D"/>
                        </a:solidFill>
                      </a:endParaRPr>
                    </a:p>
                  </a:txBody>
                  <a:tcPr marT="51441" marB="5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104E5D"/>
                          </a:solidFill>
                        </a:rPr>
                        <a:t>11</a:t>
                      </a:r>
                      <a:endParaRPr lang="ru-RU" sz="1000" b="1" dirty="0">
                        <a:solidFill>
                          <a:srgbClr val="104E5D"/>
                        </a:solidFill>
                      </a:endParaRPr>
                    </a:p>
                  </a:txBody>
                  <a:tcPr marT="51441" marB="5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104E5D"/>
                          </a:solidFill>
                        </a:rPr>
                        <a:t>9</a:t>
                      </a:r>
                      <a:endParaRPr lang="ru-RU" sz="1000" b="1" dirty="0">
                        <a:solidFill>
                          <a:srgbClr val="104E5D"/>
                        </a:solidFill>
                      </a:endParaRPr>
                    </a:p>
                  </a:txBody>
                  <a:tcPr marT="51441" marB="5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104E5D"/>
                          </a:solidFill>
                        </a:rPr>
                        <a:t>17</a:t>
                      </a:r>
                      <a:endParaRPr lang="ru-RU" sz="1000" b="1" dirty="0">
                        <a:solidFill>
                          <a:srgbClr val="104E5D"/>
                        </a:solidFill>
                      </a:endParaRPr>
                    </a:p>
                  </a:txBody>
                  <a:tcPr marT="51441" marB="5144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1F59794-C045-40E6-87DC-519E97F23E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9"/>
            <a:ext cx="5761038" cy="3240088"/>
          </a:xfrm>
          <a:prstGeom prst="rect">
            <a:avLst/>
          </a:prstGeom>
        </p:spPr>
      </p:pic>
      <p:sp>
        <p:nvSpPr>
          <p:cNvPr id="227" name="Google Shape;227;g114f58a7e5c_2_160"/>
          <p:cNvSpPr txBox="1"/>
          <p:nvPr/>
        </p:nvSpPr>
        <p:spPr>
          <a:xfrm>
            <a:off x="189358" y="1620045"/>
            <a:ext cx="2487944" cy="225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282" tIns="27633" rIns="55282" bIns="27633" anchor="t" anchorCtr="0">
            <a:spAutoFit/>
          </a:bodyPr>
          <a:lstStyle/>
          <a:p>
            <a:endParaRPr sz="1100">
              <a:solidFill>
                <a:srgbClr val="D31F4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8" name="Google Shape;228;g114f58a7e5c_2_160"/>
          <p:cNvSpPr txBox="1"/>
          <p:nvPr/>
        </p:nvSpPr>
        <p:spPr>
          <a:xfrm>
            <a:off x="42214" y="10177"/>
            <a:ext cx="294289" cy="788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282" tIns="55282" rIns="55282" bIns="55282" anchor="t" anchorCtr="0">
            <a:spAutoFit/>
          </a:bodyPr>
          <a:lstStyle/>
          <a:p>
            <a:r>
              <a:rPr lang="ru" sz="4400" dirty="0">
                <a:solidFill>
                  <a:srgbClr val="104E5D"/>
                </a:solidFill>
                <a:latin typeface="Proxima Nova"/>
                <a:ea typeface="Proxima Nova"/>
                <a:cs typeface="Proxima Nova"/>
                <a:sym typeface="Proxima Nova"/>
              </a:rPr>
              <a:t>“</a:t>
            </a:r>
            <a:endParaRPr sz="4400" dirty="0">
              <a:solidFill>
                <a:srgbClr val="104E5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9" name="Google Shape;229;g114f58a7e5c_2_160"/>
          <p:cNvSpPr txBox="1"/>
          <p:nvPr/>
        </p:nvSpPr>
        <p:spPr>
          <a:xfrm>
            <a:off x="273356" y="162629"/>
            <a:ext cx="5370111" cy="95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282" tIns="55282" rIns="55282" bIns="55282" anchor="t" anchorCtr="0">
            <a:spAutoFit/>
          </a:bodyPr>
          <a:lstStyle/>
          <a:p>
            <a:r>
              <a:rPr lang="ru" sz="11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Образование</a:t>
            </a:r>
            <a:r>
              <a:rPr lang="ru" sz="11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 - это самообразование в хорошо организованном сообществе.</a:t>
            </a:r>
            <a:endParaRPr sz="1100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Montserrat"/>
            </a:endParaRPr>
          </a:p>
          <a:p>
            <a:r>
              <a:rPr lang="ru" sz="11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И тогда “бизнес” учителя меняется коренным образом. Мы - специалисты по наладке систем самообразования и по созданию систем хорошо организованных образовательных сообществ.</a:t>
            </a:r>
            <a:endParaRPr sz="1100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Montserrat"/>
            </a:endParaRPr>
          </a:p>
          <a:p>
            <a:pPr marR="164765" algn="r"/>
            <a:r>
              <a:rPr lang="ru" sz="11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Montserrat"/>
              </a:rPr>
              <a:t>Е. Казакова</a:t>
            </a:r>
            <a:endParaRPr sz="1100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Montserrat"/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xmlns="" id="{7162D4EE-9DA7-4CF5-A5B8-2247955E5371}"/>
              </a:ext>
            </a:extLst>
          </p:cNvPr>
          <p:cNvSpPr/>
          <p:nvPr/>
        </p:nvSpPr>
        <p:spPr>
          <a:xfrm rot="13032525">
            <a:off x="79574" y="393877"/>
            <a:ext cx="2579903" cy="2941534"/>
          </a:xfrm>
          <a:custGeom>
            <a:avLst/>
            <a:gdLst>
              <a:gd name="connsiteX0" fmla="*/ 5313843 w 5459811"/>
              <a:gd name="connsiteY0" fmla="*/ 2342746 h 5324625"/>
              <a:gd name="connsiteX1" fmla="*/ 1485623 w 5459811"/>
              <a:gd name="connsiteY1" fmla="*/ 5249444 h 5324625"/>
              <a:gd name="connsiteX2" fmla="*/ 968275 w 5459811"/>
              <a:gd name="connsiteY2" fmla="*/ 5178657 h 5324625"/>
              <a:gd name="connsiteX3" fmla="*/ 75181 w 5459811"/>
              <a:gd name="connsiteY3" fmla="*/ 4002423 h 5324625"/>
              <a:gd name="connsiteX4" fmla="*/ 145969 w 5459811"/>
              <a:gd name="connsiteY4" fmla="*/ 3485074 h 5324625"/>
              <a:gd name="connsiteX5" fmla="*/ 3535144 w 5459811"/>
              <a:gd name="connsiteY5" fmla="*/ 911734 h 5324625"/>
              <a:gd name="connsiteX6" fmla="*/ 3872576 w 5459811"/>
              <a:gd name="connsiteY6" fmla="*/ 0 h 5324625"/>
              <a:gd name="connsiteX7" fmla="*/ 4068136 w 5459811"/>
              <a:gd name="connsiteY7" fmla="*/ 528401 h 5324625"/>
              <a:gd name="connsiteX8" fmla="*/ 4106200 w 5459811"/>
              <a:gd name="connsiteY8" fmla="*/ 514574 h 5324625"/>
              <a:gd name="connsiteX9" fmla="*/ 4491537 w 5459811"/>
              <a:gd name="connsiteY9" fmla="*/ 649163 h 5324625"/>
              <a:gd name="connsiteX10" fmla="*/ 5384630 w 5459811"/>
              <a:gd name="connsiteY10" fmla="*/ 1825397 h 5324625"/>
              <a:gd name="connsiteX11" fmla="*/ 5313843 w 5459811"/>
              <a:gd name="connsiteY11" fmla="*/ 2342746 h 532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59811" h="5324625">
                <a:moveTo>
                  <a:pt x="5313843" y="2342746"/>
                </a:moveTo>
                <a:lnTo>
                  <a:pt x="1485623" y="5249444"/>
                </a:lnTo>
                <a:cubicBezTo>
                  <a:pt x="1323213" y="5372759"/>
                  <a:pt x="1091589" y="5341066"/>
                  <a:pt x="968275" y="5178657"/>
                </a:cubicBezTo>
                <a:lnTo>
                  <a:pt x="75181" y="4002423"/>
                </a:lnTo>
                <a:cubicBezTo>
                  <a:pt x="-48133" y="3840013"/>
                  <a:pt x="-16441" y="3608389"/>
                  <a:pt x="145969" y="3485074"/>
                </a:cubicBezTo>
                <a:lnTo>
                  <a:pt x="3535144" y="911734"/>
                </a:lnTo>
                <a:lnTo>
                  <a:pt x="3872576" y="0"/>
                </a:lnTo>
                <a:lnTo>
                  <a:pt x="4068136" y="528401"/>
                </a:lnTo>
                <a:lnTo>
                  <a:pt x="4106200" y="514574"/>
                </a:lnTo>
                <a:cubicBezTo>
                  <a:pt x="4245640" y="479077"/>
                  <a:pt x="4399051" y="527356"/>
                  <a:pt x="4491537" y="649163"/>
                </a:cubicBezTo>
                <a:lnTo>
                  <a:pt x="5384630" y="1825397"/>
                </a:lnTo>
                <a:cubicBezTo>
                  <a:pt x="5507945" y="1987807"/>
                  <a:pt x="5476252" y="2219431"/>
                  <a:pt x="5313843" y="2342746"/>
                </a:cubicBezTo>
                <a:close/>
              </a:path>
            </a:pathLst>
          </a:custGeom>
          <a:solidFill>
            <a:srgbClr val="59B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1468" tIns="20734" rIns="41468" bIns="20734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F43CA96-8E4A-47BB-93B3-2F679EAEEDEB}"/>
              </a:ext>
            </a:extLst>
          </p:cNvPr>
          <p:cNvSpPr txBox="1"/>
          <p:nvPr/>
        </p:nvSpPr>
        <p:spPr>
          <a:xfrm>
            <a:off x="304427" y="1251571"/>
            <a:ext cx="2408852" cy="888259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Montserrat" panose="00000500000000000000" pitchFamily="2" charset="-52"/>
              </a:rPr>
              <a:t>Как научить учителя «делать ребенка хозяином процесса обучения», </a:t>
            </a:r>
          </a:p>
          <a:p>
            <a:r>
              <a:rPr lang="ru-RU" sz="1100" b="1" dirty="0">
                <a:solidFill>
                  <a:schemeClr val="bg1"/>
                </a:solidFill>
                <a:latin typeface="Montserrat" panose="00000500000000000000" pitchFamily="2" charset="-52"/>
              </a:rPr>
              <a:t>а ему самому быть «мастером по отладке»?</a:t>
            </a:r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xmlns="" id="{21AE74A9-A23B-49A5-9E08-72471CAE2D0E}"/>
              </a:ext>
            </a:extLst>
          </p:cNvPr>
          <p:cNvSpPr/>
          <p:nvPr/>
        </p:nvSpPr>
        <p:spPr>
          <a:xfrm rot="8567475" flipH="1">
            <a:off x="2963217" y="1074379"/>
            <a:ext cx="2653440" cy="2662093"/>
          </a:xfrm>
          <a:custGeom>
            <a:avLst/>
            <a:gdLst>
              <a:gd name="connsiteX0" fmla="*/ 5313843 w 5459811"/>
              <a:gd name="connsiteY0" fmla="*/ 2342746 h 5324625"/>
              <a:gd name="connsiteX1" fmla="*/ 1485623 w 5459811"/>
              <a:gd name="connsiteY1" fmla="*/ 5249444 h 5324625"/>
              <a:gd name="connsiteX2" fmla="*/ 968275 w 5459811"/>
              <a:gd name="connsiteY2" fmla="*/ 5178657 h 5324625"/>
              <a:gd name="connsiteX3" fmla="*/ 75181 w 5459811"/>
              <a:gd name="connsiteY3" fmla="*/ 4002423 h 5324625"/>
              <a:gd name="connsiteX4" fmla="*/ 145969 w 5459811"/>
              <a:gd name="connsiteY4" fmla="*/ 3485074 h 5324625"/>
              <a:gd name="connsiteX5" fmla="*/ 3535144 w 5459811"/>
              <a:gd name="connsiteY5" fmla="*/ 911734 h 5324625"/>
              <a:gd name="connsiteX6" fmla="*/ 3872576 w 5459811"/>
              <a:gd name="connsiteY6" fmla="*/ 0 h 5324625"/>
              <a:gd name="connsiteX7" fmla="*/ 4068136 w 5459811"/>
              <a:gd name="connsiteY7" fmla="*/ 528401 h 5324625"/>
              <a:gd name="connsiteX8" fmla="*/ 4106200 w 5459811"/>
              <a:gd name="connsiteY8" fmla="*/ 514574 h 5324625"/>
              <a:gd name="connsiteX9" fmla="*/ 4491537 w 5459811"/>
              <a:gd name="connsiteY9" fmla="*/ 649163 h 5324625"/>
              <a:gd name="connsiteX10" fmla="*/ 5384630 w 5459811"/>
              <a:gd name="connsiteY10" fmla="*/ 1825397 h 5324625"/>
              <a:gd name="connsiteX11" fmla="*/ 5313843 w 5459811"/>
              <a:gd name="connsiteY11" fmla="*/ 2342746 h 532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59811" h="5324625">
                <a:moveTo>
                  <a:pt x="5313843" y="2342746"/>
                </a:moveTo>
                <a:lnTo>
                  <a:pt x="1485623" y="5249444"/>
                </a:lnTo>
                <a:cubicBezTo>
                  <a:pt x="1323213" y="5372759"/>
                  <a:pt x="1091589" y="5341066"/>
                  <a:pt x="968275" y="5178657"/>
                </a:cubicBezTo>
                <a:lnTo>
                  <a:pt x="75181" y="4002423"/>
                </a:lnTo>
                <a:cubicBezTo>
                  <a:pt x="-48133" y="3840013"/>
                  <a:pt x="-16441" y="3608389"/>
                  <a:pt x="145969" y="3485074"/>
                </a:cubicBezTo>
                <a:lnTo>
                  <a:pt x="3535144" y="911734"/>
                </a:lnTo>
                <a:lnTo>
                  <a:pt x="3872576" y="0"/>
                </a:lnTo>
                <a:lnTo>
                  <a:pt x="4068136" y="528401"/>
                </a:lnTo>
                <a:lnTo>
                  <a:pt x="4106200" y="514574"/>
                </a:lnTo>
                <a:cubicBezTo>
                  <a:pt x="4245640" y="479077"/>
                  <a:pt x="4399051" y="527356"/>
                  <a:pt x="4491537" y="649163"/>
                </a:cubicBezTo>
                <a:lnTo>
                  <a:pt x="5384630" y="1825397"/>
                </a:lnTo>
                <a:cubicBezTo>
                  <a:pt x="5507945" y="1987807"/>
                  <a:pt x="5476252" y="2219431"/>
                  <a:pt x="5313843" y="2342746"/>
                </a:cubicBezTo>
                <a:close/>
              </a:path>
            </a:pathLst>
          </a:custGeom>
          <a:solidFill>
            <a:srgbClr val="23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1468" tIns="20734" rIns="41468" bIns="20734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0C8852D-5797-4631-8B3B-48B2E48FAF68}"/>
              </a:ext>
            </a:extLst>
          </p:cNvPr>
          <p:cNvSpPr txBox="1"/>
          <p:nvPr/>
        </p:nvSpPr>
        <p:spPr>
          <a:xfrm>
            <a:off x="3084990" y="1820000"/>
            <a:ext cx="2360073" cy="888259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Montserrat" panose="00000500000000000000" pitchFamily="2" charset="-52"/>
              </a:rPr>
              <a:t>На сегодня наука и практика дает учителю выбор содержания, отвечает </a:t>
            </a:r>
            <a:br>
              <a:rPr lang="ru-RU" sz="1100" b="1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100" b="1" dirty="0">
                <a:solidFill>
                  <a:schemeClr val="bg1"/>
                </a:solidFill>
                <a:latin typeface="Montserrat" panose="00000500000000000000" pitchFamily="2" charset="-52"/>
              </a:rPr>
              <a:t>на вопрос: о чем собственно идет речь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8"/>
            <a:ext cx="5761038" cy="324008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00533" y="634793"/>
            <a:ext cx="5354543" cy="2182308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2624869" marR="289988">
              <a:lnSpc>
                <a:spcPct val="120000"/>
              </a:lnSpc>
              <a:spcBef>
                <a:spcPts val="45"/>
              </a:spcBef>
            </a:pPr>
            <a:r>
              <a:rPr sz="900" b="1" spc="-7" dirty="0" smtClean="0">
                <a:solidFill>
                  <a:srgbClr val="104E5D"/>
                </a:solidFill>
                <a:latin typeface="Calibri"/>
                <a:cs typeface="Calibri"/>
              </a:rPr>
              <a:t>ИНДИВИДУАЛЬНЫЕ </a:t>
            </a:r>
            <a:r>
              <a:rPr sz="900" b="1" spc="-9" dirty="0" smtClean="0">
                <a:solidFill>
                  <a:srgbClr val="104E5D"/>
                </a:solidFill>
                <a:latin typeface="Calibri"/>
                <a:cs typeface="Calibri"/>
              </a:rPr>
              <a:t>ОБРАЗОВАТЕЛЬНЫЕ </a:t>
            </a:r>
            <a:r>
              <a:rPr sz="900" b="1" spc="-200" dirty="0" smtClean="0">
                <a:solidFill>
                  <a:srgbClr val="104E5D"/>
                </a:solidFill>
                <a:latin typeface="Calibri"/>
                <a:cs typeface="Calibri"/>
              </a:rPr>
              <a:t> </a:t>
            </a:r>
            <a:r>
              <a:rPr sz="900" b="1" spc="-2" dirty="0" smtClean="0">
                <a:solidFill>
                  <a:srgbClr val="104E5D"/>
                </a:solidFill>
                <a:latin typeface="Calibri"/>
                <a:cs typeface="Calibri"/>
              </a:rPr>
              <a:t>МАРШРУТЫ:</a:t>
            </a:r>
            <a:endParaRPr sz="900" b="1" dirty="0">
              <a:solidFill>
                <a:srgbClr val="104E5D"/>
              </a:solidFill>
              <a:latin typeface="Calibri"/>
              <a:cs typeface="Calibri"/>
            </a:endParaRPr>
          </a:p>
          <a:p>
            <a:pPr marL="2910250" indent="-122676">
              <a:spcBef>
                <a:spcPts val="86"/>
              </a:spcBef>
              <a:buChar char="–"/>
              <a:tabLst>
                <a:tab pos="2910250" algn="l"/>
                <a:tab pos="2910538" algn="l"/>
              </a:tabLst>
            </a:pPr>
            <a:r>
              <a:rPr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ММС</a:t>
            </a:r>
          </a:p>
          <a:p>
            <a:pPr marL="2909888" marR="23326" indent="-122238">
              <a:buChar char="–"/>
              <a:tabLst>
                <a:tab pos="2910250" algn="l"/>
                <a:tab pos="2910538" algn="l"/>
              </a:tabLst>
            </a:pPr>
            <a:r>
              <a:rPr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Программы</a:t>
            </a:r>
            <a:r>
              <a:rPr sz="900" spc="-34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повышения</a:t>
            </a:r>
            <a:r>
              <a:rPr sz="900" spc="-16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z="900" spc="-2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квалификации: </a:t>
            </a:r>
            <a:r>
              <a:rPr sz="900" spc="-2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z="900" spc="-2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стартовая</a:t>
            </a:r>
            <a:r>
              <a:rPr sz="900" spc="-14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</a:t>
            </a:r>
            <a:r>
              <a:rPr sz="900" spc="-7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z="900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итоговая</a:t>
            </a:r>
            <a:r>
              <a:rPr sz="900" spc="-1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z="900" spc="-2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диагностика</a:t>
            </a:r>
            <a:endParaRPr sz="900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910250" indent="-122676">
              <a:buChar char="–"/>
              <a:tabLst>
                <a:tab pos="2910250" algn="l"/>
                <a:tab pos="2910538" algn="l"/>
              </a:tabLst>
            </a:pPr>
            <a:r>
              <a:rPr sz="900" spc="-16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Треки</a:t>
            </a:r>
            <a:r>
              <a:rPr sz="900" spc="-9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z="900" spc="-2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профмастерства</a:t>
            </a:r>
            <a:endParaRPr sz="900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910250" indent="-122676">
              <a:spcBef>
                <a:spcPts val="2"/>
              </a:spcBef>
              <a:buChar char="–"/>
              <a:tabLst>
                <a:tab pos="2910250" algn="l"/>
                <a:tab pos="2910538" algn="l"/>
              </a:tabLst>
            </a:pPr>
            <a:r>
              <a:rPr sz="900" spc="-2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Диагностика</a:t>
            </a:r>
            <a:r>
              <a:rPr sz="900" spc="-18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</a:t>
            </a:r>
            <a:r>
              <a:rPr sz="900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рамках</a:t>
            </a:r>
            <a:r>
              <a:rPr sz="900" spc="-16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z="900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корпоративного</a:t>
            </a:r>
            <a:endParaRPr sz="900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910250"/>
            <a:r>
              <a:rPr sz="900" spc="-2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заказа</a:t>
            </a:r>
            <a:endParaRPr sz="900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Bef>
                <a:spcPts val="23"/>
              </a:spcBef>
            </a:pPr>
            <a:endParaRPr sz="900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713565" marR="2304"/>
            <a:r>
              <a:rPr dirty="0" err="1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Для</a:t>
            </a:r>
            <a:r>
              <a:rPr spc="-9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pc="-2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внедрения современных</a:t>
            </a:r>
            <a:r>
              <a:rPr spc="9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технологий </a:t>
            </a:r>
            <a:r>
              <a:rPr spc="-2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pc="-2" dirty="0" err="1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сопровождения</a:t>
            </a:r>
            <a:r>
              <a:rPr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dirty="0" smtClean="0"/>
              <a:t> </a:t>
            </a:r>
            <a:r>
              <a:rPr spc="-2" dirty="0" err="1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профессионального</a:t>
            </a:r>
            <a:r>
              <a:rPr spc="9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pc="-2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развития </a:t>
            </a:r>
            <a:r>
              <a:rPr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pc="-2" dirty="0" err="1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разработана</a:t>
            </a:r>
            <a:r>
              <a:rPr spc="2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pc="2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  <a:p>
            <a:pPr marL="2713565" marR="2304"/>
            <a:r>
              <a:rPr lang="ru-RU" b="1" spc="-2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МУНИЦИПАЛЬНАЯ</a:t>
            </a:r>
            <a:r>
              <a:rPr b="1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b="1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spc="-7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МОДЕЛЬ </a:t>
            </a:r>
            <a:r>
              <a:rPr b="1" spc="-179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spc="-9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НАСТАВНИЧЕСТВА</a:t>
            </a:r>
            <a:endParaRPr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Bef>
                <a:spcPts val="25"/>
              </a:spcBef>
            </a:pPr>
            <a:endParaRPr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59" marR="2755033"/>
            <a:r>
              <a:rPr dirty="0">
                <a:solidFill>
                  <a:srgbClr val="104E5D"/>
                </a:solidFill>
                <a:latin typeface="Calibri"/>
                <a:cs typeface="Calibri"/>
              </a:rPr>
              <a:t>В</a:t>
            </a:r>
            <a:r>
              <a:rPr spc="-5" dirty="0">
                <a:solidFill>
                  <a:srgbClr val="104E5D"/>
                </a:solidFill>
                <a:latin typeface="Calibri"/>
                <a:cs typeface="Calibri"/>
              </a:rPr>
              <a:t> </a:t>
            </a:r>
            <a:r>
              <a:rPr spc="-2" dirty="0">
                <a:solidFill>
                  <a:srgbClr val="104E5D"/>
                </a:solidFill>
                <a:latin typeface="Calibri"/>
                <a:cs typeface="Calibri"/>
              </a:rPr>
              <a:t>ЦНППМ</a:t>
            </a:r>
            <a:r>
              <a:rPr spc="5" dirty="0">
                <a:solidFill>
                  <a:srgbClr val="104E5D"/>
                </a:solidFill>
                <a:latin typeface="Calibri"/>
                <a:cs typeface="Calibri"/>
              </a:rPr>
              <a:t> </a:t>
            </a:r>
            <a:r>
              <a:rPr spc="-2" dirty="0">
                <a:solidFill>
                  <a:srgbClr val="104E5D"/>
                </a:solidFill>
                <a:latin typeface="Calibri"/>
                <a:cs typeface="Calibri"/>
              </a:rPr>
              <a:t>ККИПК</a:t>
            </a:r>
            <a:r>
              <a:rPr spc="5" dirty="0">
                <a:solidFill>
                  <a:srgbClr val="104E5D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104E5D"/>
                </a:solidFill>
                <a:latin typeface="Calibri"/>
                <a:cs typeface="Calibri"/>
              </a:rPr>
              <a:t>апробируется</a:t>
            </a:r>
            <a:r>
              <a:rPr spc="7" dirty="0">
                <a:solidFill>
                  <a:srgbClr val="104E5D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104E5D"/>
                </a:solidFill>
                <a:latin typeface="Calibri"/>
                <a:cs typeface="Calibri"/>
              </a:rPr>
              <a:t>цифровая</a:t>
            </a:r>
            <a:r>
              <a:rPr spc="2" dirty="0">
                <a:solidFill>
                  <a:srgbClr val="104E5D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104E5D"/>
                </a:solidFill>
                <a:latin typeface="Calibri"/>
                <a:cs typeface="Calibri"/>
              </a:rPr>
              <a:t>среда </a:t>
            </a:r>
            <a:r>
              <a:rPr spc="-179" dirty="0">
                <a:solidFill>
                  <a:srgbClr val="104E5D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104E5D"/>
                </a:solidFill>
                <a:latin typeface="Calibri"/>
                <a:cs typeface="Calibri"/>
              </a:rPr>
              <a:t>(Эра-Скоп)</a:t>
            </a:r>
            <a:r>
              <a:rPr spc="7" dirty="0">
                <a:solidFill>
                  <a:srgbClr val="104E5D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104E5D"/>
                </a:solidFill>
                <a:latin typeface="Calibri"/>
                <a:cs typeface="Calibri"/>
              </a:rPr>
              <a:t>для</a:t>
            </a:r>
            <a:r>
              <a:rPr spc="-7" dirty="0">
                <a:solidFill>
                  <a:srgbClr val="104E5D"/>
                </a:solidFill>
                <a:latin typeface="Calibri"/>
                <a:cs typeface="Calibri"/>
              </a:rPr>
              <a:t> </a:t>
            </a:r>
            <a:r>
              <a:rPr spc="-2" dirty="0">
                <a:solidFill>
                  <a:srgbClr val="104E5D"/>
                </a:solidFill>
                <a:latin typeface="Calibri"/>
                <a:cs typeface="Calibri"/>
              </a:rPr>
              <a:t>размещения</a:t>
            </a:r>
            <a:r>
              <a:rPr spc="5" dirty="0">
                <a:solidFill>
                  <a:srgbClr val="104E5D"/>
                </a:solidFill>
                <a:latin typeface="Calibri"/>
                <a:cs typeface="Calibri"/>
              </a:rPr>
              <a:t> </a:t>
            </a:r>
            <a:r>
              <a:rPr spc="-2" dirty="0">
                <a:solidFill>
                  <a:srgbClr val="104E5D"/>
                </a:solidFill>
                <a:latin typeface="Calibri"/>
                <a:cs typeface="Calibri"/>
              </a:rPr>
              <a:t>ИОМ</a:t>
            </a:r>
            <a:r>
              <a:rPr spc="2" dirty="0">
                <a:solidFill>
                  <a:srgbClr val="104E5D"/>
                </a:solidFill>
                <a:latin typeface="Calibri"/>
                <a:cs typeface="Calibri"/>
              </a:rPr>
              <a:t> </a:t>
            </a:r>
            <a:r>
              <a:rPr spc="-7" dirty="0">
                <a:solidFill>
                  <a:srgbClr val="104E5D"/>
                </a:solidFill>
                <a:latin typeface="Calibri"/>
                <a:cs typeface="Calibri"/>
              </a:rPr>
              <a:t>педагогов</a:t>
            </a:r>
            <a:endParaRPr dirty="0">
              <a:solidFill>
                <a:srgbClr val="104E5D"/>
              </a:solidFill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55967" y="519436"/>
            <a:ext cx="2501251" cy="1974078"/>
            <a:chOff x="636016" y="1476375"/>
            <a:chExt cx="5293360" cy="404558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6016" y="1476375"/>
              <a:ext cx="5292979" cy="404177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36016" y="5291709"/>
              <a:ext cx="925194" cy="229870"/>
            </a:xfrm>
            <a:custGeom>
              <a:avLst/>
              <a:gdLst/>
              <a:ahLst/>
              <a:cxnLst/>
              <a:rect l="l" t="t" r="r" b="b"/>
              <a:pathLst>
                <a:path w="925194" h="229870">
                  <a:moveTo>
                    <a:pt x="0" y="0"/>
                  </a:moveTo>
                  <a:lnTo>
                    <a:pt x="0" y="229742"/>
                  </a:lnTo>
                  <a:lnTo>
                    <a:pt x="924687" y="2297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BC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Заголовок 12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53" y="47075"/>
            <a:ext cx="5594967" cy="325509"/>
          </a:xfrm>
          <a:prstGeom prst="rect">
            <a:avLst/>
          </a:prstGeom>
          <a:solidFill>
            <a:srgbClr val="23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685" tIns="23343" rIns="46685" bIns="23343" anchor="ctr">
            <a:normAutofit/>
          </a:bodyPr>
          <a:lstStyle/>
          <a:p>
            <a:pPr marL="4863" lvl="1" algn="ctr">
              <a:spcBef>
                <a:spcPts val="38"/>
              </a:spcBef>
            </a:pPr>
            <a:r>
              <a:rPr lang="ru-RU" sz="1100" b="1" cap="al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Индивидуальные образовательные маршруты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972711" y="2124239"/>
            <a:ext cx="0" cy="582673"/>
          </a:xfrm>
          <a:prstGeom prst="line">
            <a:avLst/>
          </a:prstGeom>
          <a:ln w="28575">
            <a:solidFill>
              <a:srgbClr val="59B2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5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61038" cy="32400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6833525-5818-404C-AFF7-3CB5409782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3" b="50000"/>
          <a:stretch/>
        </p:blipFill>
        <p:spPr>
          <a:xfrm rot="10800000">
            <a:off x="4282828" y="2265858"/>
            <a:ext cx="1377357" cy="8948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" y="0"/>
            <a:ext cx="1456588" cy="107805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56893"/>
            <a:ext cx="2913175" cy="170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824" y="59512"/>
            <a:ext cx="2754361" cy="203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3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F34D9C2-1953-4024-832D-F8A2AB34FC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8"/>
          <a:stretch/>
        </p:blipFill>
        <p:spPr>
          <a:xfrm>
            <a:off x="0" y="1"/>
            <a:ext cx="5761038" cy="32400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4" y="440403"/>
            <a:ext cx="5761038" cy="2910317"/>
          </a:xfrm>
          <a:prstGeom prst="rect">
            <a:avLst/>
          </a:prstGeom>
        </p:spPr>
      </p:pic>
      <p:pic>
        <p:nvPicPr>
          <p:cNvPr id="1026" name="Picture 2" descr="C:\Users\IRINA\Desktop\Новая папка\ФОТО\kY0LRie6TEOU5zTED-4SVpMg4S7M2pVrK9yEMnLTGDBI3WK_tHTqBB6Pwt37duzzLNdnMO3GAsyXSFNIn85D9Zh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60" r="50000" b="-1"/>
          <a:stretch/>
        </p:blipFill>
        <p:spPr bwMode="auto">
          <a:xfrm>
            <a:off x="70544" y="61716"/>
            <a:ext cx="1596042" cy="167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RINA\Desktop\Новая папка\ФОТО\DSCN745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2"/>
          <a:stretch/>
        </p:blipFill>
        <p:spPr bwMode="auto">
          <a:xfrm>
            <a:off x="1732721" y="85547"/>
            <a:ext cx="2390022" cy="1548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9B2C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IRINA\Desktop\Новая папка\ФОТО\5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56" y="1736863"/>
            <a:ext cx="2208887" cy="1472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C:\Users\IRINA\Desktop\Новая папка\ФОТО\IMG-20210930-WA00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536" y="61718"/>
            <a:ext cx="1506211" cy="1675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9B2C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C:\Users\IRINA\Desktop\Новая папка\ФОТО\vMlxQ3VpDIG3iulgObUrhGxn05_uhYlcW1pw8mhYtzHBgO5GS-ZhiHKK4m89gzyq_fXCZpDW41Vbs47y19n4nfaR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6" r="22395"/>
          <a:stretch/>
        </p:blipFill>
        <p:spPr bwMode="auto">
          <a:xfrm>
            <a:off x="70544" y="1820545"/>
            <a:ext cx="1732721" cy="1344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9B2C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 descr="C:\Users\IRINA\Desktop\Новая папка\ФОТО\whatsapp-image-2022-06-16-at-13.32.03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9" t="25711" r="9762" b="17718"/>
          <a:stretch/>
        </p:blipFill>
        <p:spPr bwMode="auto">
          <a:xfrm>
            <a:off x="4217536" y="1820546"/>
            <a:ext cx="1506211" cy="1344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9B2C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1495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9" y="43142"/>
            <a:ext cx="2341923" cy="315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олилиния: фигура 8">
            <a:extLst>
              <a:ext uri="{FF2B5EF4-FFF2-40B4-BE49-F238E27FC236}">
                <a16:creationId xmlns:a16="http://schemas.microsoft.com/office/drawing/2014/main" xmlns="" id="{7162D4EE-9DA7-4CF5-A5B8-2247955E5371}"/>
              </a:ext>
            </a:extLst>
          </p:cNvPr>
          <p:cNvSpPr/>
          <p:nvPr/>
        </p:nvSpPr>
        <p:spPr>
          <a:xfrm rot="13032525">
            <a:off x="2525388" y="-639132"/>
            <a:ext cx="2992904" cy="2894305"/>
          </a:xfrm>
          <a:custGeom>
            <a:avLst/>
            <a:gdLst>
              <a:gd name="connsiteX0" fmla="*/ 5313843 w 5459811"/>
              <a:gd name="connsiteY0" fmla="*/ 2342746 h 5324625"/>
              <a:gd name="connsiteX1" fmla="*/ 1485623 w 5459811"/>
              <a:gd name="connsiteY1" fmla="*/ 5249444 h 5324625"/>
              <a:gd name="connsiteX2" fmla="*/ 968275 w 5459811"/>
              <a:gd name="connsiteY2" fmla="*/ 5178657 h 5324625"/>
              <a:gd name="connsiteX3" fmla="*/ 75181 w 5459811"/>
              <a:gd name="connsiteY3" fmla="*/ 4002423 h 5324625"/>
              <a:gd name="connsiteX4" fmla="*/ 145969 w 5459811"/>
              <a:gd name="connsiteY4" fmla="*/ 3485074 h 5324625"/>
              <a:gd name="connsiteX5" fmla="*/ 3535144 w 5459811"/>
              <a:gd name="connsiteY5" fmla="*/ 911734 h 5324625"/>
              <a:gd name="connsiteX6" fmla="*/ 3872576 w 5459811"/>
              <a:gd name="connsiteY6" fmla="*/ 0 h 5324625"/>
              <a:gd name="connsiteX7" fmla="*/ 4068136 w 5459811"/>
              <a:gd name="connsiteY7" fmla="*/ 528401 h 5324625"/>
              <a:gd name="connsiteX8" fmla="*/ 4106200 w 5459811"/>
              <a:gd name="connsiteY8" fmla="*/ 514574 h 5324625"/>
              <a:gd name="connsiteX9" fmla="*/ 4491537 w 5459811"/>
              <a:gd name="connsiteY9" fmla="*/ 649163 h 5324625"/>
              <a:gd name="connsiteX10" fmla="*/ 5384630 w 5459811"/>
              <a:gd name="connsiteY10" fmla="*/ 1825397 h 5324625"/>
              <a:gd name="connsiteX11" fmla="*/ 5313843 w 5459811"/>
              <a:gd name="connsiteY11" fmla="*/ 2342746 h 532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59811" h="5324625">
                <a:moveTo>
                  <a:pt x="5313843" y="2342746"/>
                </a:moveTo>
                <a:lnTo>
                  <a:pt x="1485623" y="5249444"/>
                </a:lnTo>
                <a:cubicBezTo>
                  <a:pt x="1323213" y="5372759"/>
                  <a:pt x="1091589" y="5341066"/>
                  <a:pt x="968275" y="5178657"/>
                </a:cubicBezTo>
                <a:lnTo>
                  <a:pt x="75181" y="4002423"/>
                </a:lnTo>
                <a:cubicBezTo>
                  <a:pt x="-48133" y="3840013"/>
                  <a:pt x="-16441" y="3608389"/>
                  <a:pt x="145969" y="3485074"/>
                </a:cubicBezTo>
                <a:lnTo>
                  <a:pt x="3535144" y="911734"/>
                </a:lnTo>
                <a:lnTo>
                  <a:pt x="3872576" y="0"/>
                </a:lnTo>
                <a:lnTo>
                  <a:pt x="4068136" y="528401"/>
                </a:lnTo>
                <a:lnTo>
                  <a:pt x="4106200" y="514574"/>
                </a:lnTo>
                <a:cubicBezTo>
                  <a:pt x="4245640" y="479077"/>
                  <a:pt x="4399051" y="527356"/>
                  <a:pt x="4491537" y="649163"/>
                </a:cubicBezTo>
                <a:lnTo>
                  <a:pt x="5384630" y="1825397"/>
                </a:lnTo>
                <a:cubicBezTo>
                  <a:pt x="5507945" y="1987807"/>
                  <a:pt x="5476252" y="2219431"/>
                  <a:pt x="5313843" y="2342746"/>
                </a:cubicBezTo>
                <a:close/>
              </a:path>
            </a:pathLst>
          </a:custGeom>
          <a:solidFill>
            <a:srgbClr val="59B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1468" tIns="20734" rIns="41468" bIns="20734" rtlCol="0" anchor="ctr"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0"/>
            <a:ext cx="5761038" cy="32375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CD272CF-AE47-47F1-985D-07FA7B484DAE}"/>
              </a:ext>
            </a:extLst>
          </p:cNvPr>
          <p:cNvSpPr txBox="1"/>
          <p:nvPr/>
        </p:nvSpPr>
        <p:spPr>
          <a:xfrm>
            <a:off x="2618914" y="252225"/>
            <a:ext cx="2883466" cy="1011369"/>
          </a:xfrm>
          <a:prstGeom prst="rect">
            <a:avLst/>
          </a:prstGeom>
          <a:noFill/>
        </p:spPr>
        <p:txBody>
          <a:bodyPr wrap="square" lIns="41468" tIns="20734" rIns="41468" bIns="20734" rtlCol="0">
            <a:spAutoFit/>
          </a:bodyPr>
          <a:lstStyle/>
          <a:p>
            <a:pPr algn="ctr"/>
            <a:r>
              <a:rPr lang="ru-RU" sz="15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«Речь – удивительно сильное средство, но нужно много ума, чтобы пользоваться им»</a:t>
            </a:r>
          </a:p>
          <a:p>
            <a:pPr algn="r"/>
            <a:r>
              <a:rPr lang="ru-RU" sz="9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Георг Вильгельм Фридрих Гегель</a:t>
            </a:r>
            <a:r>
              <a:rPr lang="ru-RU" sz="9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</a:p>
          <a:p>
            <a:pPr algn="r"/>
            <a:r>
              <a:rPr lang="ru-RU" sz="9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немецкий философ</a:t>
            </a:r>
            <a:endParaRPr lang="ru-RU" sz="9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8EF3D60-6DAA-45BB-AB19-783547E251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63" r="35951" b="1"/>
          <a:stretch/>
        </p:blipFill>
        <p:spPr>
          <a:xfrm>
            <a:off x="4467634" y="1291628"/>
            <a:ext cx="1293404" cy="194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4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61038" cy="3240088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9064" y="832014"/>
            <a:ext cx="2196696" cy="188514"/>
          </a:xfrm>
          <a:prstGeom prst="rect">
            <a:avLst/>
          </a:prstGeom>
        </p:spPr>
        <p:txBody>
          <a:bodyPr vert="horz" wrap="square" lIns="0" tIns="49531" rIns="0" bIns="0" rtlCol="0">
            <a:spAutoFit/>
          </a:bodyPr>
          <a:lstStyle/>
          <a:p>
            <a:pPr marL="5759">
              <a:lnSpc>
                <a:spcPct val="100000"/>
              </a:lnSpc>
              <a:spcBef>
                <a:spcPts val="390"/>
              </a:spcBef>
            </a:pPr>
            <a:endParaRPr sz="900" dirty="0"/>
          </a:p>
        </p:txBody>
      </p:sp>
      <p:sp>
        <p:nvSpPr>
          <p:cNvPr id="7" name="object 7"/>
          <p:cNvSpPr txBox="1"/>
          <p:nvPr/>
        </p:nvSpPr>
        <p:spPr>
          <a:xfrm>
            <a:off x="3273350" y="786621"/>
            <a:ext cx="1585486" cy="175092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sz="11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34</a:t>
            </a:r>
            <a:r>
              <a:rPr sz="1100" b="1" spc="-1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z="11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УЧЕБНЫХ</a:t>
            </a:r>
            <a:r>
              <a:rPr sz="1100" b="1" spc="-7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z="1100" b="1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НЕДЕЛИ</a:t>
            </a:r>
            <a:endParaRPr sz="1100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47176" y="1391258"/>
            <a:ext cx="1401553" cy="1236921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85816" indent="-80344">
              <a:spcBef>
                <a:spcPts val="45"/>
              </a:spcBef>
              <a:buFont typeface="Arial"/>
              <a:buChar char="•"/>
              <a:tabLst>
                <a:tab pos="86104" algn="l"/>
              </a:tabLst>
            </a:pPr>
            <a:r>
              <a:rPr b="1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Разработка</a:t>
            </a:r>
            <a:endParaRPr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85816"/>
            <a:r>
              <a:rPr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специальных</a:t>
            </a:r>
            <a:r>
              <a:rPr b="1" spc="-14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планов</a:t>
            </a:r>
            <a:endParaRPr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9124" lvl="1" indent="-80920">
              <a:buFont typeface="Arial"/>
              <a:buChar char="•"/>
              <a:tabLst>
                <a:tab pos="289124" algn="l"/>
              </a:tabLst>
            </a:pPr>
            <a:r>
              <a:rPr b="1" spc="-9" dirty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1-</a:t>
            </a:r>
            <a:r>
              <a:rPr b="1" dirty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b="1" spc="-2" dirty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spc="-5" dirty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классы</a:t>
            </a:r>
            <a:endParaRPr dirty="0">
              <a:solidFill>
                <a:srgbClr val="237B8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9124" lvl="1" indent="-80920">
              <a:buFont typeface="Arial"/>
              <a:buChar char="•"/>
              <a:tabLst>
                <a:tab pos="289124" algn="l"/>
              </a:tabLst>
            </a:pPr>
            <a:r>
              <a:rPr b="1" spc="-9" dirty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3-</a:t>
            </a:r>
            <a:r>
              <a:rPr b="1" dirty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</a:t>
            </a:r>
            <a:r>
              <a:rPr b="1" spc="-2" dirty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spc="-5" dirty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классы</a:t>
            </a:r>
            <a:endParaRPr dirty="0">
              <a:solidFill>
                <a:srgbClr val="237B8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9124" lvl="1" indent="-80920">
              <a:buFont typeface="Arial"/>
              <a:buChar char="•"/>
              <a:tabLst>
                <a:tab pos="289124" algn="l"/>
              </a:tabLst>
            </a:pPr>
            <a:r>
              <a:rPr b="1" spc="-9" dirty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5-</a:t>
            </a:r>
            <a:r>
              <a:rPr b="1" dirty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</a:t>
            </a:r>
            <a:r>
              <a:rPr b="1" spc="-2" dirty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spc="-5" dirty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классы</a:t>
            </a:r>
            <a:endParaRPr dirty="0">
              <a:solidFill>
                <a:srgbClr val="237B8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9124" lvl="1" indent="-80920">
              <a:buFont typeface="Arial"/>
              <a:buChar char="•"/>
              <a:tabLst>
                <a:tab pos="289124" algn="l"/>
              </a:tabLst>
            </a:pPr>
            <a:r>
              <a:rPr b="1" spc="-9" dirty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8-</a:t>
            </a:r>
            <a:r>
              <a:rPr b="1" dirty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9</a:t>
            </a:r>
            <a:r>
              <a:rPr b="1" spc="-2" dirty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spc="-5" dirty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классы</a:t>
            </a:r>
            <a:endParaRPr dirty="0">
              <a:solidFill>
                <a:srgbClr val="237B8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9124" lvl="1" indent="-80920">
              <a:buFont typeface="Arial"/>
              <a:buChar char="•"/>
              <a:tabLst>
                <a:tab pos="289124" algn="l"/>
              </a:tabLst>
            </a:pPr>
            <a:r>
              <a:rPr b="1" spc="-5" dirty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10-</a:t>
            </a:r>
            <a:r>
              <a:rPr b="1" dirty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11</a:t>
            </a:r>
            <a:r>
              <a:rPr b="1" spc="-43" dirty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spc="-5" dirty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классы</a:t>
            </a:r>
            <a:endParaRPr dirty="0">
              <a:solidFill>
                <a:srgbClr val="237B8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85816" marR="186606" indent="-80344">
              <a:spcBef>
                <a:spcPts val="2"/>
              </a:spcBef>
              <a:buFont typeface="Arial"/>
              <a:buChar char="•"/>
              <a:tabLst>
                <a:tab pos="86104" algn="l"/>
              </a:tabLst>
            </a:pPr>
            <a:r>
              <a:rPr b="1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Визуализированный контент</a:t>
            </a:r>
            <a:endParaRPr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85816" indent="-80344">
              <a:buFont typeface="Arial"/>
              <a:buChar char="•"/>
              <a:tabLst>
                <a:tab pos="86104" algn="l"/>
              </a:tabLst>
            </a:pPr>
            <a:r>
              <a:rPr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Интерактивные</a:t>
            </a:r>
            <a:r>
              <a:rPr b="1" spc="-1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задания</a:t>
            </a:r>
            <a:endParaRPr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89574" y="1451740"/>
            <a:ext cx="1149507" cy="621368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471" marR="2304" indent="-1440" algn="ctr">
              <a:spcBef>
                <a:spcPts val="45"/>
              </a:spcBef>
            </a:pPr>
            <a:r>
              <a:rPr b="1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ОТВЕТСТВЕНННЫЙ </a:t>
            </a:r>
            <a:r>
              <a:rPr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</a:t>
            </a:r>
            <a:r>
              <a:rPr b="1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ПРОВЕДЕНИЕ </a:t>
            </a:r>
            <a:r>
              <a:rPr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КЛАССНЫХ</a:t>
            </a:r>
            <a:r>
              <a:rPr b="1" spc="-5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ЧАСОВ</a:t>
            </a:r>
            <a:r>
              <a:rPr b="1" spc="-4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spc="-23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– </a:t>
            </a:r>
            <a:r>
              <a:rPr b="1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КЛАCСНЫЙ РУКОВОДИТЕЛЬ</a:t>
            </a:r>
            <a:endParaRPr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27861" y="594140"/>
            <a:ext cx="4419339" cy="2305861"/>
            <a:chOff x="270588" y="1257560"/>
            <a:chExt cx="9352583" cy="4880608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0588" y="1257560"/>
              <a:ext cx="5301903" cy="488060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180326" y="2094483"/>
              <a:ext cx="2442845" cy="361315"/>
            </a:xfrm>
            <a:custGeom>
              <a:avLst/>
              <a:gdLst/>
              <a:ahLst/>
              <a:cxnLst/>
              <a:rect l="l" t="t" r="r" b="b"/>
              <a:pathLst>
                <a:path w="2442845" h="361314">
                  <a:moveTo>
                    <a:pt x="233426" y="11684"/>
                  </a:moveTo>
                  <a:lnTo>
                    <a:pt x="216662" y="1016"/>
                  </a:lnTo>
                  <a:lnTo>
                    <a:pt x="32473" y="291503"/>
                  </a:lnTo>
                  <a:lnTo>
                    <a:pt x="8636" y="276352"/>
                  </a:lnTo>
                  <a:lnTo>
                    <a:pt x="0" y="361188"/>
                  </a:lnTo>
                  <a:lnTo>
                    <a:pt x="73025" y="317246"/>
                  </a:lnTo>
                  <a:lnTo>
                    <a:pt x="66014" y="312801"/>
                  </a:lnTo>
                  <a:lnTo>
                    <a:pt x="49187" y="302120"/>
                  </a:lnTo>
                  <a:lnTo>
                    <a:pt x="233426" y="11684"/>
                  </a:lnTo>
                  <a:close/>
                </a:path>
                <a:path w="2442845" h="361314">
                  <a:moveTo>
                    <a:pt x="2442591" y="361188"/>
                  </a:moveTo>
                  <a:lnTo>
                    <a:pt x="2432266" y="319151"/>
                  </a:lnTo>
                  <a:lnTo>
                    <a:pt x="2422271" y="278384"/>
                  </a:lnTo>
                  <a:lnTo>
                    <a:pt x="2400820" y="296646"/>
                  </a:lnTo>
                  <a:lnTo>
                    <a:pt x="2148713" y="0"/>
                  </a:lnTo>
                  <a:lnTo>
                    <a:pt x="2133727" y="12700"/>
                  </a:lnTo>
                  <a:lnTo>
                    <a:pt x="2385733" y="309486"/>
                  </a:lnTo>
                  <a:lnTo>
                    <a:pt x="2364232" y="327787"/>
                  </a:lnTo>
                  <a:lnTo>
                    <a:pt x="2442591" y="361188"/>
                  </a:lnTo>
                  <a:close/>
                </a:path>
              </a:pathLst>
            </a:custGeom>
            <a:solidFill>
              <a:srgbClr val="1B30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08432" y="5196839"/>
              <a:ext cx="2216150" cy="894715"/>
            </a:xfrm>
            <a:custGeom>
              <a:avLst/>
              <a:gdLst/>
              <a:ahLst/>
              <a:cxnLst/>
              <a:rect l="l" t="t" r="r" b="b"/>
              <a:pathLst>
                <a:path w="2216150" h="894714">
                  <a:moveTo>
                    <a:pt x="0" y="894588"/>
                  </a:moveTo>
                  <a:lnTo>
                    <a:pt x="0" y="0"/>
                  </a:lnTo>
                  <a:lnTo>
                    <a:pt x="2215896" y="894588"/>
                  </a:lnTo>
                  <a:lnTo>
                    <a:pt x="0" y="894588"/>
                  </a:lnTo>
                  <a:close/>
                </a:path>
              </a:pathLst>
            </a:custGeom>
            <a:ln w="12192">
              <a:solidFill>
                <a:srgbClr val="00AE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14528" y="5283707"/>
              <a:ext cx="2004060" cy="807720"/>
            </a:xfrm>
            <a:custGeom>
              <a:avLst/>
              <a:gdLst/>
              <a:ahLst/>
              <a:cxnLst/>
              <a:rect l="l" t="t" r="r" b="b"/>
              <a:pathLst>
                <a:path w="2004060" h="807720">
                  <a:moveTo>
                    <a:pt x="0" y="807719"/>
                  </a:moveTo>
                  <a:lnTo>
                    <a:pt x="0" y="0"/>
                  </a:lnTo>
                  <a:lnTo>
                    <a:pt x="2004060" y="807719"/>
                  </a:lnTo>
                  <a:lnTo>
                    <a:pt x="0" y="807719"/>
                  </a:lnTo>
                  <a:close/>
                </a:path>
              </a:pathLst>
            </a:custGeom>
            <a:ln w="12192">
              <a:solidFill>
                <a:srgbClr val="1B308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469445" y="2967103"/>
            <a:ext cx="3152068" cy="128926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17278">
              <a:spcBef>
                <a:spcPts val="45"/>
              </a:spcBef>
            </a:pPr>
            <a:r>
              <a:rPr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05.09.2022</a:t>
            </a:r>
            <a:r>
              <a:rPr b="1" spc="-29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spc="-1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СТАРТ</a:t>
            </a:r>
            <a:r>
              <a:rPr b="1" spc="-16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</a:t>
            </a:r>
            <a:r>
              <a:rPr b="1" spc="-29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ВСЕХ</a:t>
            </a:r>
            <a:r>
              <a:rPr b="1" spc="-27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ШКОЛАХ</a:t>
            </a:r>
            <a:r>
              <a:rPr b="1" spc="-14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</a:t>
            </a:r>
            <a:r>
              <a:rPr b="1" spc="-29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</a:t>
            </a:r>
            <a:r>
              <a:rPr b="1" spc="-32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ВСЕХ</a:t>
            </a:r>
            <a:r>
              <a:rPr b="1" spc="-27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spc="16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КЛ</a:t>
            </a:r>
            <a:r>
              <a:rPr b="1" spc="-422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</a:t>
            </a:r>
            <a:r>
              <a:rPr spc="24" baseline="-25462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</a:t>
            </a:r>
            <a:r>
              <a:rPr spc="-221" baseline="-25462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r>
              <a:rPr b="1" spc="14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</a:t>
            </a:r>
            <a:r>
              <a:rPr b="1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</a:t>
            </a:r>
            <a:r>
              <a:rPr b="1" spc="14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АХ</a:t>
            </a:r>
            <a:endParaRPr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" name="Заголовок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4953" y="47075"/>
            <a:ext cx="5594967" cy="325509"/>
          </a:xfrm>
          <a:prstGeom prst="rect">
            <a:avLst/>
          </a:prstGeom>
          <a:solidFill>
            <a:srgbClr val="237B8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6685" tIns="23343" rIns="46685" bIns="2334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3" lvl="1" algn="ctr">
              <a:spcBef>
                <a:spcPts val="38"/>
              </a:spcBef>
            </a:pPr>
            <a:r>
              <a:rPr lang="ru-RU" sz="1100" b="1" kern="0" cap="al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РАЗГОВОР О ВАЖНОМ</a:t>
            </a:r>
          </a:p>
          <a:p>
            <a:pPr marL="4863" lvl="1" algn="ctr">
              <a:spcBef>
                <a:spcPts val="38"/>
              </a:spcBef>
            </a:pPr>
            <a:r>
              <a:rPr lang="ru-RU" sz="600" b="1" kern="0" cap="al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ЦИКЛ КЛАССНЫХ ЧАСОВ</a:t>
            </a:r>
          </a:p>
        </p:txBody>
      </p:sp>
    </p:spTree>
    <p:extLst>
      <p:ext uri="{BB962C8B-B14F-4D97-AF65-F5344CB8AC3E}">
        <p14:creationId xmlns:p14="http://schemas.microsoft.com/office/powerpoint/2010/main" val="391499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3" y="-67306"/>
            <a:ext cx="5761038" cy="3240088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2316" y="372584"/>
            <a:ext cx="4497855" cy="286750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39282" y="37968"/>
            <a:ext cx="2812107" cy="268534"/>
          </a:xfrm>
          <a:prstGeom prst="rect">
            <a:avLst/>
          </a:prstGeom>
        </p:spPr>
        <p:txBody>
          <a:bodyPr vert="horz" wrap="square" lIns="0" tIns="6857" rIns="0" bIns="0" rtlCol="0">
            <a:spAutoFit/>
          </a:bodyPr>
          <a:lstStyle/>
          <a:p>
            <a:pPr marL="6857">
              <a:lnSpc>
                <a:spcPct val="100000"/>
              </a:lnSpc>
              <a:spcBef>
                <a:spcPts val="54"/>
              </a:spcBef>
            </a:pPr>
            <a:r>
              <a:rPr sz="1700" spc="-11" dirty="0"/>
              <a:t>НОРМАТИВНАЯ</a:t>
            </a:r>
            <a:r>
              <a:rPr sz="1700" spc="-73" dirty="0"/>
              <a:t> </a:t>
            </a:r>
            <a:r>
              <a:rPr sz="1700" spc="-11" dirty="0"/>
              <a:t>БАЗА</a:t>
            </a:r>
            <a:endParaRPr sz="1700"/>
          </a:p>
        </p:txBody>
      </p:sp>
      <p:sp>
        <p:nvSpPr>
          <p:cNvPr id="4" name="Заголовок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4953" y="47075"/>
            <a:ext cx="5594967" cy="325509"/>
          </a:xfrm>
          <a:prstGeom prst="rect">
            <a:avLst/>
          </a:prstGeom>
          <a:solidFill>
            <a:srgbClr val="237B8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6685" tIns="23343" rIns="46685" bIns="2334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3" lvl="1" algn="ctr">
              <a:spcBef>
                <a:spcPts val="38"/>
              </a:spcBef>
            </a:pPr>
            <a:r>
              <a:rPr lang="ru-RU" sz="1100" b="1" kern="0" cap="all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ФЕДЕРАЛЬНЫЕ ГОСУДАРСТВЕННЫЕ ОБРАЗОВАТЕЛЬНЫЕ СТАНДАРТЫ</a:t>
            </a:r>
            <a:endParaRPr lang="ru-RU" sz="1100" b="1" kern="0" cap="all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7480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61038" cy="32400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A81535-B14B-46A7-9DB6-0B6666E75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1420" y="570368"/>
            <a:ext cx="3594102" cy="625769"/>
          </a:xfrm>
        </p:spPr>
        <p:txBody>
          <a:bodyPr>
            <a:noAutofit/>
          </a:bodyPr>
          <a:lstStyle/>
          <a:p>
            <a:pPr algn="l"/>
            <a:r>
              <a:rPr lang="ru-RU" altLang="ko-KR" sz="11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altLang="ko-KR" sz="11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altLang="ko-KR" sz="1100" b="1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Объект 4">
            <a:extLst>
              <a:ext uri="{FF2B5EF4-FFF2-40B4-BE49-F238E27FC236}">
                <a16:creationId xmlns:a16="http://schemas.microsoft.com/office/drawing/2014/main" xmlns="" id="{661133C0-8CB6-40F6-8E4E-9769B14D38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37" t="1322" r="21932" b="41747"/>
          <a:stretch/>
        </p:blipFill>
        <p:spPr>
          <a:xfrm>
            <a:off x="643631" y="523238"/>
            <a:ext cx="4575775" cy="263721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/>
            </a:extLst>
          </p:cNvPr>
          <p:cNvSpPr/>
          <p:nvPr/>
        </p:nvSpPr>
        <p:spPr>
          <a:xfrm>
            <a:off x="61206" y="62411"/>
            <a:ext cx="5626511" cy="420656"/>
          </a:xfrm>
          <a:prstGeom prst="rect">
            <a:avLst/>
          </a:prstGeom>
          <a:solidFill>
            <a:srgbClr val="23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685" tIns="23343" rIns="46685" bIns="23343" anchor="ctr"/>
          <a:lstStyle/>
          <a:p>
            <a:pPr algn="ctr">
              <a:defRPr/>
            </a:pPr>
            <a:r>
              <a:rPr lang="ru-RU" sz="900" b="1" cap="al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«Время – драгоценный </a:t>
            </a:r>
            <a:r>
              <a:rPr lang="ru-RU" sz="900" b="1" cap="al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подарок</a:t>
            </a:r>
            <a:r>
              <a:rPr lang="ru-RU" sz="900" b="1" cap="al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ru-RU" sz="900" b="1" cap="al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данный  нам</a:t>
            </a:r>
            <a:r>
              <a:rPr lang="ru-RU" sz="900" b="1" cap="al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ru-RU" sz="900" b="1" cap="al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чтобы  стать  в  нем  умнее</a:t>
            </a:r>
            <a:r>
              <a:rPr lang="ru-RU" sz="900" b="1" cap="al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endParaRPr lang="ru-RU" sz="900" b="1" cap="all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defRPr/>
            </a:pPr>
            <a:r>
              <a:rPr lang="ru-RU" sz="900" b="1" cap="al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лучше  и  совершеннее</a:t>
            </a:r>
            <a:r>
              <a:rPr lang="ru-RU" sz="900" b="1" cap="al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».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85072" y="340839"/>
            <a:ext cx="1064483" cy="164984"/>
          </a:xfrm>
          <a:prstGeom prst="rect">
            <a:avLst/>
          </a:prstGeom>
          <a:noFill/>
        </p:spPr>
        <p:txBody>
          <a:bodyPr wrap="square" lIns="41468" tIns="20734" rIns="41468" bIns="20734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Томас Манн</a:t>
            </a:r>
          </a:p>
        </p:txBody>
      </p:sp>
    </p:spTree>
    <p:extLst>
      <p:ext uri="{BB962C8B-B14F-4D97-AF65-F5344CB8AC3E}">
        <p14:creationId xmlns:p14="http://schemas.microsoft.com/office/powerpoint/2010/main" val="9585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39282" y="37968"/>
            <a:ext cx="2812107" cy="268534"/>
          </a:xfrm>
          <a:prstGeom prst="rect">
            <a:avLst/>
          </a:prstGeom>
        </p:spPr>
        <p:txBody>
          <a:bodyPr vert="horz" wrap="square" lIns="0" tIns="6857" rIns="0" bIns="0" rtlCol="0">
            <a:spAutoFit/>
          </a:bodyPr>
          <a:lstStyle/>
          <a:p>
            <a:pPr marL="6857">
              <a:lnSpc>
                <a:spcPct val="100000"/>
              </a:lnSpc>
              <a:spcBef>
                <a:spcPts val="54"/>
              </a:spcBef>
            </a:pPr>
            <a:r>
              <a:rPr sz="1700" spc="-11" dirty="0"/>
              <a:t>НОРМАТИВНАЯ</a:t>
            </a:r>
            <a:r>
              <a:rPr sz="1700" spc="-73" dirty="0"/>
              <a:t> </a:t>
            </a:r>
            <a:r>
              <a:rPr sz="1700" spc="-11" dirty="0"/>
              <a:t>БАЗА</a:t>
            </a:r>
            <a:endParaRPr sz="1700"/>
          </a:p>
        </p:txBody>
      </p:sp>
      <p:sp>
        <p:nvSpPr>
          <p:cNvPr id="6" name="Заголовок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4953" y="47075"/>
            <a:ext cx="5594967" cy="325509"/>
          </a:xfrm>
          <a:prstGeom prst="rect">
            <a:avLst/>
          </a:prstGeom>
          <a:solidFill>
            <a:srgbClr val="237B8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6685" tIns="23343" rIns="46685" bIns="2334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3" lvl="1" algn="ctr">
              <a:spcBef>
                <a:spcPts val="38"/>
              </a:spcBef>
            </a:pPr>
            <a:r>
              <a:rPr lang="ru-RU" sz="1100" b="1" kern="0" cap="all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ФУНКЦИОНАЛЬНАЯ </a:t>
            </a:r>
            <a:r>
              <a:rPr lang="ru-RU" sz="1100" b="1" kern="0" cap="al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ГРАМОТНОСТЬ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" y="361470"/>
            <a:ext cx="5594967" cy="287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24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3" y="-67307"/>
            <a:ext cx="5761038" cy="330739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A81535-B14B-46A7-9DB6-0B6666E75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273" y="713981"/>
            <a:ext cx="3951682" cy="1591462"/>
          </a:xfrm>
        </p:spPr>
        <p:txBody>
          <a:bodyPr>
            <a:noAutofit/>
          </a:bodyPr>
          <a:lstStyle/>
          <a:p>
            <a:pPr lvl="0" algn="l" fontAlgn="base" latinLnBrk="1">
              <a:lnSpc>
                <a:spcPct val="100000"/>
              </a:lnSpc>
              <a:spcBef>
                <a:spcPct val="20000"/>
              </a:spcBef>
            </a:pPr>
            <a: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«Если </a:t>
            </a:r>
            <a:r>
              <a:rPr lang="ru-RU" sz="9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не формировать </a:t>
            </a:r>
            <a: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 школьников интерес </a:t>
            </a:r>
            <a:r>
              <a:rPr lang="ru-RU" sz="9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 профессии учителя</a:t>
            </a:r>
            <a: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b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исследовательской и проектной деятельности, которые напрямую </a:t>
            </a:r>
            <a:b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относятся к характеристикам современного педагога, </a:t>
            </a:r>
            <a:r>
              <a:rPr lang="ru-RU" sz="9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не создавать </a:t>
            </a:r>
            <a:br>
              <a:rPr lang="ru-RU" sz="9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9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условия</a:t>
            </a:r>
            <a: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для развития креативного, критического мышления, то чуда </a:t>
            </a:r>
            <a:b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не произойдет — </a:t>
            </a:r>
            <a:r>
              <a:rPr lang="ru-RU" sz="9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осознанного прихода в профессию не случится. </a:t>
            </a:r>
            <a: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Для того, чтобы в профессию пришел «педагогически одаренный </a:t>
            </a:r>
            <a:b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обучающийся», взрослым, управленцам и профессиональному </a:t>
            </a:r>
            <a:b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сообществу </a:t>
            </a:r>
            <a:r>
              <a:rPr lang="ru-RU" sz="9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надо хорошо поработать. </a:t>
            </a:r>
            <a: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Именно для этого </a:t>
            </a:r>
            <a:r>
              <a:rPr lang="ru-RU" sz="9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мы объединяем усилия</a:t>
            </a:r>
            <a: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…».</a:t>
            </a:r>
            <a:b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altLang="ko-KR" sz="900" b="1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D7EFD6D-4A4A-4EFD-9B17-79E5D8340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79" y="2761804"/>
            <a:ext cx="1731713" cy="380928"/>
          </a:xfrm>
        </p:spPr>
        <p:txBody>
          <a:bodyPr>
            <a:normAutofit/>
          </a:bodyPr>
          <a:lstStyle/>
          <a:p>
            <a:pPr latinLnBrk="1">
              <a:lnSpc>
                <a:spcPct val="100000"/>
              </a:lnSpc>
              <a:spcBef>
                <a:spcPts val="0"/>
              </a:spcBef>
            </a:pPr>
            <a:r>
              <a:rPr lang="ru-RU" sz="600" b="1" dirty="0">
                <a:solidFill>
                  <a:srgbClr val="104E5D"/>
                </a:solidFill>
              </a:rPr>
              <a:t>Мария Валерьевна Холина,</a:t>
            </a:r>
          </a:p>
          <a:p>
            <a:pPr latinLnBrk="1">
              <a:lnSpc>
                <a:spcPct val="100000"/>
              </a:lnSpc>
              <a:spcBef>
                <a:spcPts val="0"/>
              </a:spcBef>
            </a:pPr>
            <a:r>
              <a:rPr lang="ru-RU" sz="600" b="1" dirty="0">
                <a:solidFill>
                  <a:srgbClr val="104E5D"/>
                </a:solidFill>
              </a:rPr>
              <a:t> и. о. ректора КГПУ им. В. П. Астафьева</a:t>
            </a:r>
            <a:endParaRPr lang="ru-RU" sz="800" b="1" dirty="0">
              <a:solidFill>
                <a:srgbClr val="104E5D"/>
              </a:solidFill>
            </a:endParaRPr>
          </a:p>
          <a:p>
            <a:pPr algn="r"/>
            <a:endParaRPr lang="ru-RU" sz="500" b="1" dirty="0">
              <a:solidFill>
                <a:srgbClr val="DE4529"/>
              </a:solidFill>
              <a:latin typeface="Corbel" panose="020B0503020204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FBE780-83C4-4698-A7A0-D3617B7B7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2" r="35951"/>
          <a:stretch/>
        </p:blipFill>
        <p:spPr>
          <a:xfrm>
            <a:off x="4439822" y="2142096"/>
            <a:ext cx="1287413" cy="1062733"/>
          </a:xfrm>
          <a:prstGeom prst="rect">
            <a:avLst/>
          </a:prstGeom>
        </p:spPr>
      </p:pic>
      <p:pic>
        <p:nvPicPr>
          <p:cNvPr id="13" name="Picture 3" descr="C:\Users\IRINA\Desktop\Холина Мария Валерьев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4" y="432012"/>
            <a:ext cx="1571854" cy="224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4953" y="47075"/>
            <a:ext cx="5594967" cy="325509"/>
          </a:xfrm>
          <a:prstGeom prst="rect">
            <a:avLst/>
          </a:prstGeom>
          <a:solidFill>
            <a:srgbClr val="237B8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6685" tIns="23343" rIns="46685" bIns="2334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3" lvl="1" algn="ctr">
              <a:spcBef>
                <a:spcPts val="38"/>
              </a:spcBef>
            </a:pPr>
            <a:r>
              <a:rPr lang="ru-RU" sz="1100" b="1" kern="0" cap="all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Психолого-ПЕДАГОГИЧЕСКИЕ  КЛАССЫ</a:t>
            </a:r>
            <a:endParaRPr lang="ru-RU" sz="1100" b="1" kern="0" cap="all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639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61038" cy="3240088"/>
          </a:xfrm>
          <a:prstGeom prst="rect">
            <a:avLst/>
          </a:prstGeom>
        </p:spPr>
      </p:pic>
      <p:sp>
        <p:nvSpPr>
          <p:cNvPr id="7" name="Заголовок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4953" y="47075"/>
            <a:ext cx="5594967" cy="325509"/>
          </a:xfrm>
          <a:prstGeom prst="rect">
            <a:avLst/>
          </a:prstGeom>
          <a:solidFill>
            <a:srgbClr val="237B8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6685" tIns="23343" rIns="46685" bIns="2334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3" lvl="1" algn="ctr">
              <a:spcBef>
                <a:spcPts val="38"/>
              </a:spcBef>
            </a:pPr>
            <a:r>
              <a:rPr lang="ru-RU" sz="1100" b="1" kern="0" cap="al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Муниципальный фестиваль</a:t>
            </a:r>
            <a:r>
              <a:rPr lang="en-US" sz="1100" b="1" kern="0" cap="al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100" b="1" kern="0" cap="al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«</a:t>
            </a:r>
            <a:r>
              <a:rPr lang="en-US" sz="1100" b="1" kern="0" cap="al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BOOM</a:t>
            </a:r>
            <a:r>
              <a:rPr lang="ru-RU" sz="1100" b="1" kern="0" cap="al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- 2022»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FBE780-83C4-4698-A7A0-D3617B7B7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2" r="35951"/>
          <a:stretch/>
        </p:blipFill>
        <p:spPr>
          <a:xfrm>
            <a:off x="4473626" y="2177355"/>
            <a:ext cx="1287413" cy="10627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3733" y="479830"/>
            <a:ext cx="2943161" cy="260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2" b="23617"/>
          <a:stretch/>
        </p:blipFill>
        <p:spPr>
          <a:xfrm>
            <a:off x="3094375" y="479830"/>
            <a:ext cx="2575545" cy="1358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6" t="56737" r="50000"/>
          <a:stretch/>
        </p:blipFill>
        <p:spPr>
          <a:xfrm rot="16200000">
            <a:off x="3171135" y="1825270"/>
            <a:ext cx="1178108" cy="1331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863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2DFBE780-83C4-4698-A7A0-D3617B7B7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2" r="35951"/>
          <a:stretch/>
        </p:blipFill>
        <p:spPr>
          <a:xfrm>
            <a:off x="4473626" y="2167905"/>
            <a:ext cx="1287413" cy="106273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761039" cy="32400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381" y="498136"/>
            <a:ext cx="1637220" cy="10491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349" y="1675148"/>
            <a:ext cx="1604253" cy="1057988"/>
          </a:xfrm>
          <a:prstGeom prst="rect">
            <a:avLst/>
          </a:prstGeom>
        </p:spPr>
      </p:pic>
      <p:sp>
        <p:nvSpPr>
          <p:cNvPr id="23" name="Заголовок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4953" y="47075"/>
            <a:ext cx="5594967" cy="325509"/>
          </a:xfrm>
          <a:prstGeom prst="rect">
            <a:avLst/>
          </a:prstGeom>
          <a:solidFill>
            <a:srgbClr val="237B8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6685" tIns="23343" rIns="46685" bIns="2334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3" lvl="1" algn="ctr">
              <a:spcBef>
                <a:spcPts val="38"/>
              </a:spcBef>
            </a:pPr>
            <a:r>
              <a:rPr lang="ru-RU" sz="11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СИСТЕМА   РАННЕЙ   ПРОФОРИЕНТАЦИИ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594" y="458462"/>
            <a:ext cx="2003871" cy="26714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1675149"/>
            <a:ext cx="1817593" cy="826703"/>
          </a:xfrm>
          <a:prstGeom prst="rect">
            <a:avLst/>
          </a:prstGeom>
          <a:noFill/>
        </p:spPr>
        <p:txBody>
          <a:bodyPr wrap="square" lIns="41468" tIns="20734" rIns="41468" bIns="20734" rtlCol="0">
            <a:spAutoFit/>
          </a:bodyPr>
          <a:lstStyle/>
          <a:p>
            <a:pPr algn="ctr"/>
            <a:r>
              <a:rPr lang="ru-RU" sz="1300" b="1" dirty="0" err="1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Ялалетдинов</a:t>
            </a:r>
            <a:r>
              <a:rPr lang="ru-RU" sz="13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algn="ctr"/>
            <a:r>
              <a:rPr lang="ru-RU" sz="1300" b="1" dirty="0" err="1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Камиль</a:t>
            </a:r>
            <a:r>
              <a:rPr lang="ru-RU" sz="13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algn="ctr"/>
            <a:r>
              <a:rPr lang="ru-RU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обучающийся </a:t>
            </a:r>
          </a:p>
          <a:p>
            <a:pPr algn="ctr"/>
            <a:r>
              <a:rPr lang="ru-RU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МБОУ «</a:t>
            </a:r>
            <a:r>
              <a:rPr lang="ru-RU" dirty="0" err="1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Березовологская</a:t>
            </a:r>
            <a:r>
              <a:rPr lang="ru-RU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ООШ»</a:t>
            </a:r>
          </a:p>
          <a:p>
            <a:pPr algn="ctr"/>
            <a:endParaRPr lang="ru-RU" sz="9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AutoShape 2" descr="https://michlycee.68edu.ru/wp-content/uploads/2022/01/ws-700x290.jpg"/>
          <p:cNvSpPr>
            <a:spLocks noChangeAspect="1" noChangeArrowheads="1"/>
          </p:cNvSpPr>
          <p:nvPr/>
        </p:nvSpPr>
        <p:spPr bwMode="auto">
          <a:xfrm>
            <a:off x="73513" y="-68252"/>
            <a:ext cx="144026" cy="1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1468" tIns="20734" rIns="41468" bIns="2073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michlycee.68edu.ru/wp-content/uploads/2022/01/ws-700x29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" y="621568"/>
            <a:ext cx="1716072" cy="71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6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61038" cy="3240088"/>
          </a:xfrm>
          <a:prstGeom prst="rect">
            <a:avLst/>
          </a:prstGeom>
        </p:spPr>
      </p:pic>
      <p:sp>
        <p:nvSpPr>
          <p:cNvPr id="7" name="Заголовок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4953" y="47075"/>
            <a:ext cx="5594967" cy="325509"/>
          </a:xfrm>
          <a:prstGeom prst="rect">
            <a:avLst/>
          </a:prstGeom>
          <a:solidFill>
            <a:srgbClr val="237B8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6685" tIns="23343" rIns="46685" bIns="2334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3" lvl="1" algn="ctr">
              <a:spcBef>
                <a:spcPts val="38"/>
              </a:spcBef>
            </a:pPr>
            <a:r>
              <a:rPr lang="ru-RU" sz="11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СИСТЕМА   РАННЕЙ   ПРОФОРИЕНТАЦИИ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" t="25359" r="2007" b="4846"/>
          <a:stretch/>
        </p:blipFill>
        <p:spPr>
          <a:xfrm>
            <a:off x="436488" y="532182"/>
            <a:ext cx="3774067" cy="2176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50320" y="2730671"/>
            <a:ext cx="3394898" cy="180372"/>
          </a:xfrm>
          <a:prstGeom prst="rect">
            <a:avLst/>
          </a:prstGeom>
          <a:noFill/>
        </p:spPr>
        <p:txBody>
          <a:bodyPr wrap="square" lIns="41468" tIns="20734" rIns="41468" bIns="20734" rtlCol="0">
            <a:spAutoFit/>
          </a:bodyPr>
          <a:lstStyle/>
          <a:p>
            <a:pPr algn="ctr"/>
            <a: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чемпионат корпораций «</a:t>
            </a:r>
            <a:r>
              <a:rPr lang="ru-RU" sz="900" dirty="0" err="1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PROфесс</a:t>
            </a:r>
            <a: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и Я»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DFBE780-83C4-4698-A7A0-D3617B7B76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2" r="35951"/>
          <a:stretch/>
        </p:blipFill>
        <p:spPr>
          <a:xfrm>
            <a:off x="4473626" y="2177355"/>
            <a:ext cx="1287413" cy="106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0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9"/>
            <a:ext cx="5761038" cy="3240088"/>
          </a:xfrm>
          <a:prstGeom prst="rect">
            <a:avLst/>
          </a:prstGeom>
        </p:spPr>
      </p:pic>
      <p:sp>
        <p:nvSpPr>
          <p:cNvPr id="7" name="Заголовок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4953" y="47075"/>
            <a:ext cx="5594967" cy="325509"/>
          </a:xfrm>
          <a:prstGeom prst="rect">
            <a:avLst/>
          </a:prstGeom>
          <a:solidFill>
            <a:srgbClr val="237B8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6685" tIns="23343" rIns="46685" bIns="2334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3" lvl="1" algn="ctr">
              <a:spcBef>
                <a:spcPts val="38"/>
              </a:spcBef>
            </a:pPr>
            <a:r>
              <a:rPr lang="ru-RU" sz="11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СИСТЕМА   РАННЕЙ   ПРОФОРИЕНТАЦИИ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953" y="683003"/>
            <a:ext cx="387798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Комплексный </a:t>
            </a:r>
            <a:r>
              <a:rPr lang="ru-RU" sz="14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региональный </a:t>
            </a:r>
            <a:r>
              <a:rPr lang="ru-RU" sz="1400" b="1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фестиваль</a:t>
            </a:r>
          </a:p>
          <a:p>
            <a:r>
              <a:rPr lang="ru-RU" sz="1400" b="1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4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«ЮниорПрофи» </a:t>
            </a:r>
            <a:r>
              <a:rPr lang="ru-RU" sz="1400" b="1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для </a:t>
            </a:r>
            <a:r>
              <a:rPr lang="ru-RU" sz="14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школьников 10-17 </a:t>
            </a:r>
            <a:r>
              <a:rPr lang="ru-RU" sz="1400" b="1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лет </a:t>
            </a:r>
          </a:p>
          <a:p>
            <a:r>
              <a:rPr lang="ru-RU" sz="1400" b="1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– 1 место</a:t>
            </a:r>
          </a:p>
          <a:p>
            <a:endParaRPr lang="ru-RU" sz="1400" b="1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1400" b="1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Краевой Чемпионат </a:t>
            </a:r>
            <a:r>
              <a:rPr lang="ru-RU" sz="14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FLL </a:t>
            </a:r>
            <a:endParaRPr lang="ru-RU" sz="1400" b="1" dirty="0" smtClean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1400" b="1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</a:t>
            </a:r>
            <a:r>
              <a:rPr lang="ru-RU" sz="14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г. </a:t>
            </a:r>
            <a:r>
              <a:rPr lang="ru-RU" sz="1400" b="1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Красноярск – 2 место</a:t>
            </a:r>
          </a:p>
          <a:p>
            <a:endParaRPr lang="ru-RU" sz="1400" b="1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1400" b="1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Открытый робототехнический фестиваль</a:t>
            </a:r>
          </a:p>
          <a:p>
            <a:r>
              <a:rPr lang="ru-RU" sz="1400" b="1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4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ROBOMIX </a:t>
            </a:r>
            <a:r>
              <a:rPr lang="ru-RU" sz="1400" b="1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2021 – 3 место</a:t>
            </a:r>
          </a:p>
          <a:p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892" y="410665"/>
            <a:ext cx="1748028" cy="11066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893" y="2029496"/>
            <a:ext cx="1851044" cy="11290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389" y="1247184"/>
            <a:ext cx="480149" cy="54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2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1D09CE6-3912-4FA1-932A-3260346A176F}"/>
              </a:ext>
            </a:extLst>
          </p:cNvPr>
          <p:cNvSpPr txBox="1"/>
          <p:nvPr/>
        </p:nvSpPr>
        <p:spPr>
          <a:xfrm>
            <a:off x="361871" y="1934496"/>
            <a:ext cx="153332" cy="380427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Montserrat" panose="00000500000000000000" pitchFamily="2" charset="-52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223AD85-EC2A-454F-ADA0-5076F19FA2BA}"/>
              </a:ext>
            </a:extLst>
          </p:cNvPr>
          <p:cNvSpPr txBox="1"/>
          <p:nvPr/>
        </p:nvSpPr>
        <p:spPr>
          <a:xfrm>
            <a:off x="356286" y="2561655"/>
            <a:ext cx="153332" cy="380427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Montserrat" panose="00000500000000000000" pitchFamily="2" charset="-52"/>
              </a:rPr>
              <a:t>2</a:t>
            </a:r>
            <a:endParaRPr lang="ru-RU" sz="22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19411D4-7B6C-4BA8-9C0E-C32A23226BC4}"/>
              </a:ext>
            </a:extLst>
          </p:cNvPr>
          <p:cNvSpPr txBox="1"/>
          <p:nvPr/>
        </p:nvSpPr>
        <p:spPr>
          <a:xfrm>
            <a:off x="3039701" y="1947122"/>
            <a:ext cx="153332" cy="380427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Montserrat" panose="00000500000000000000" pitchFamily="2" charset="-52"/>
              </a:rPr>
              <a:t>3</a:t>
            </a:r>
            <a:endParaRPr lang="ru-RU" sz="22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7E5606C-5C6E-4B65-A4BC-8EF74113864A}"/>
              </a:ext>
            </a:extLst>
          </p:cNvPr>
          <p:cNvSpPr txBox="1"/>
          <p:nvPr/>
        </p:nvSpPr>
        <p:spPr>
          <a:xfrm>
            <a:off x="3039701" y="2560964"/>
            <a:ext cx="153332" cy="380427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Montserrat" panose="00000500000000000000" pitchFamily="2" charset="-52"/>
              </a:rPr>
              <a:t>4</a:t>
            </a: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xmlns="" id="{74B2C158-A958-4031-B037-007F8D2825F3}"/>
              </a:ext>
            </a:extLst>
          </p:cNvPr>
          <p:cNvSpPr txBox="1">
            <a:spLocks/>
          </p:cNvSpPr>
          <p:nvPr/>
        </p:nvSpPr>
        <p:spPr>
          <a:xfrm>
            <a:off x="208379" y="142366"/>
            <a:ext cx="4968895" cy="626268"/>
          </a:xfrm>
          <a:prstGeom prst="rect">
            <a:avLst/>
          </a:prstGeom>
        </p:spPr>
        <p:txBody>
          <a:bodyPr lIns="41468" tIns="20734" rIns="41468" bIns="20734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rgbClr val="38598C"/>
                </a:solidFill>
                <a:latin typeface="+mn-lt"/>
                <a:ea typeface="Calibri" panose="020F0502020204030204" pitchFamily="34" charset="0"/>
              </a:rPr>
              <a:t/>
            </a:r>
            <a:br>
              <a:rPr lang="ru-RU" sz="1800" b="1" dirty="0">
                <a:solidFill>
                  <a:srgbClr val="38598C"/>
                </a:solidFill>
                <a:latin typeface="+mn-lt"/>
                <a:ea typeface="Calibri" panose="020F0502020204030204" pitchFamily="34" charset="0"/>
              </a:rPr>
            </a:br>
            <a:endParaRPr lang="ru-RU" b="1" dirty="0">
              <a:solidFill>
                <a:srgbClr val="38598C"/>
              </a:solidFill>
              <a:latin typeface="+mn-lt"/>
            </a:endParaRPr>
          </a:p>
        </p:txBody>
      </p:sp>
      <p:sp>
        <p:nvSpPr>
          <p:cNvPr id="23" name="Прямоугольник 22">
            <a:extLst>
              <a:ext uri="{FF2B5EF4-FFF2-40B4-BE49-F238E27FC236}"/>
            </a:extLst>
          </p:cNvPr>
          <p:cNvSpPr/>
          <p:nvPr/>
        </p:nvSpPr>
        <p:spPr>
          <a:xfrm>
            <a:off x="96412" y="88861"/>
            <a:ext cx="5568214" cy="327091"/>
          </a:xfrm>
          <a:prstGeom prst="rect">
            <a:avLst/>
          </a:prstGeom>
          <a:solidFill>
            <a:srgbClr val="23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685" tIns="23343" rIns="46685" bIns="23343" anchor="ctr"/>
          <a:lstStyle/>
          <a:p>
            <a:pPr marL="4863" lvl="1" algn="ctr">
              <a:spcBef>
                <a:spcPts val="38"/>
              </a:spcBef>
            </a:pPr>
            <a:r>
              <a:rPr lang="ru-RU" sz="11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СИСТЕМА   РАННЕЙ   ПРОФОРИЕНТАЦИИ</a:t>
            </a:r>
            <a:endParaRPr lang="ru-RU" sz="11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Arial"/>
            </a:endParaRPr>
          </a:p>
        </p:txBody>
      </p:sp>
      <p:sp>
        <p:nvSpPr>
          <p:cNvPr id="14" name="AutoShape 4" descr="занятие (2)"/>
          <p:cNvSpPr>
            <a:spLocks noChangeAspect="1" noChangeArrowheads="1"/>
          </p:cNvSpPr>
          <p:nvPr/>
        </p:nvSpPr>
        <p:spPr bwMode="auto">
          <a:xfrm>
            <a:off x="73513" y="-68252"/>
            <a:ext cx="144026" cy="1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1468" tIns="20734" rIns="41468" bIns="2073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0" y="578459"/>
            <a:ext cx="1200216" cy="13560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44" y="455499"/>
            <a:ext cx="3584482" cy="268795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855EA6D-DDFC-4D2C-870E-2AA9A5910B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3" b="50000"/>
          <a:stretch/>
        </p:blipFill>
        <p:spPr>
          <a:xfrm>
            <a:off x="73514" y="1956775"/>
            <a:ext cx="1975213" cy="128331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80144" y="2885800"/>
            <a:ext cx="3584482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863" lvl="1" algn="ctr">
              <a:spcBef>
                <a:spcPts val="38"/>
              </a:spcBef>
            </a:pPr>
            <a:r>
              <a:rPr lang="ru-RU" sz="1000" b="1" cap="all" dirty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Районный </a:t>
            </a:r>
            <a:r>
              <a:rPr lang="ru-RU" sz="1000" b="1" cap="all" dirty="0" smtClean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детский  чемпионат</a:t>
            </a:r>
            <a:endParaRPr lang="ru-RU" sz="1000" b="1" cap="all" dirty="0">
              <a:solidFill>
                <a:srgbClr val="237B8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333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3" y="1"/>
            <a:ext cx="5761038" cy="3240088"/>
          </a:xfrm>
          <a:prstGeom prst="rect">
            <a:avLst/>
          </a:prstGeom>
        </p:spPr>
      </p:pic>
      <p:sp>
        <p:nvSpPr>
          <p:cNvPr id="7" name="Заголовок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4953" y="47075"/>
            <a:ext cx="5594967" cy="325509"/>
          </a:xfrm>
          <a:prstGeom prst="rect">
            <a:avLst/>
          </a:prstGeom>
          <a:solidFill>
            <a:srgbClr val="237B8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6685" tIns="23343" rIns="46685" bIns="2334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3" lvl="1" algn="ctr">
              <a:spcBef>
                <a:spcPts val="38"/>
              </a:spcBef>
            </a:pPr>
            <a:r>
              <a:rPr lang="ru-RU" sz="11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СИСТЕМА   РАННЕЙ   ПРОФОРИЕНТАЦИИ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FBE780-83C4-4698-A7A0-D3617B7B7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2" r="35951"/>
          <a:stretch/>
        </p:blipFill>
        <p:spPr>
          <a:xfrm>
            <a:off x="4213496" y="2075963"/>
            <a:ext cx="1547542" cy="11767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r="18749"/>
          <a:stretch/>
        </p:blipFill>
        <p:spPr>
          <a:xfrm>
            <a:off x="282173" y="583215"/>
            <a:ext cx="3240584" cy="20736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54" y="625873"/>
            <a:ext cx="2035767" cy="119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6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61038" cy="3240088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2050931" y="205207"/>
            <a:ext cx="1075021" cy="195305"/>
          </a:xfrm>
          <a:custGeom>
            <a:avLst/>
            <a:gdLst/>
            <a:ahLst/>
            <a:cxnLst/>
            <a:rect l="l" t="t" r="r" b="b"/>
            <a:pathLst>
              <a:path w="1821179" h="413384">
                <a:moveTo>
                  <a:pt x="0" y="413003"/>
                </a:moveTo>
                <a:lnTo>
                  <a:pt x="1821179" y="413003"/>
                </a:lnTo>
                <a:lnTo>
                  <a:pt x="1821179" y="0"/>
                </a:lnTo>
                <a:lnTo>
                  <a:pt x="0" y="0"/>
                </a:lnTo>
                <a:lnTo>
                  <a:pt x="0" y="413003"/>
                </a:lnTo>
                <a:close/>
              </a:path>
            </a:pathLst>
          </a:custGeom>
          <a:ln w="12191">
            <a:solidFill>
              <a:srgbClr val="237B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70996" y="89183"/>
            <a:ext cx="272449" cy="232286"/>
          </a:xfrm>
          <a:prstGeom prst="rect">
            <a:avLst/>
          </a:prstGeom>
          <a:solidFill>
            <a:srgbClr val="59B2C6"/>
          </a:solidFill>
        </p:spPr>
        <p:txBody>
          <a:bodyPr vert="horz" wrap="square" lIns="0" tIns="1440" rIns="0" bIns="0" rtlCol="0">
            <a:spAutoFit/>
          </a:bodyPr>
          <a:lstStyle/>
          <a:p>
            <a:pPr marL="32253">
              <a:lnSpc>
                <a:spcPct val="100000"/>
              </a:lnSpc>
              <a:spcBef>
                <a:spcPts val="11"/>
              </a:spcBef>
            </a:pPr>
            <a:r>
              <a:rPr lang="ru-RU" sz="1500" spc="-11" dirty="0">
                <a:latin typeface="Calibri"/>
                <a:ea typeface="+mn-ea"/>
                <a:cs typeface="Calibri"/>
              </a:rPr>
              <a:t>4%</a:t>
            </a:r>
            <a:endParaRPr sz="1500" spc="-11" dirty="0"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77112" y="234606"/>
            <a:ext cx="617211" cy="128926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dirty="0">
                <a:latin typeface="Calibri"/>
                <a:cs typeface="Calibri"/>
              </a:rPr>
              <a:t>Русский</a:t>
            </a:r>
            <a:r>
              <a:rPr spc="-18" dirty="0">
                <a:latin typeface="Calibri"/>
                <a:cs typeface="Calibri"/>
              </a:rPr>
              <a:t> </a:t>
            </a:r>
            <a:r>
              <a:rPr spc="-9" dirty="0">
                <a:latin typeface="Calibri"/>
                <a:cs typeface="Calibri"/>
              </a:rPr>
              <a:t>язык</a:t>
            </a:r>
            <a:endParaRPr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50931" y="589697"/>
            <a:ext cx="1075021" cy="195305"/>
          </a:xfrm>
          <a:custGeom>
            <a:avLst/>
            <a:gdLst/>
            <a:ahLst/>
            <a:cxnLst/>
            <a:rect l="l" t="t" r="r" b="b"/>
            <a:pathLst>
              <a:path w="1821179" h="413385">
                <a:moveTo>
                  <a:pt x="0" y="413003"/>
                </a:moveTo>
                <a:lnTo>
                  <a:pt x="1821179" y="413003"/>
                </a:lnTo>
                <a:lnTo>
                  <a:pt x="1821179" y="0"/>
                </a:lnTo>
                <a:lnTo>
                  <a:pt x="0" y="0"/>
                </a:lnTo>
                <a:lnTo>
                  <a:pt x="0" y="413003"/>
                </a:lnTo>
                <a:close/>
              </a:path>
            </a:pathLst>
          </a:custGeom>
          <a:ln w="12191">
            <a:solidFill>
              <a:srgbClr val="237B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970996" y="453612"/>
            <a:ext cx="272449" cy="231996"/>
          </a:xfrm>
          <a:prstGeom prst="rect">
            <a:avLst/>
          </a:prstGeom>
          <a:solidFill>
            <a:srgbClr val="59B2C6"/>
          </a:solidFill>
        </p:spPr>
        <p:txBody>
          <a:bodyPr vert="horz" wrap="square" lIns="0" tIns="1152" rIns="0" bIns="0" rtlCol="0">
            <a:spAutoFit/>
          </a:bodyPr>
          <a:lstStyle/>
          <a:p>
            <a:pPr marL="32253">
              <a:spcBef>
                <a:spcPts val="9"/>
              </a:spcBef>
            </a:pPr>
            <a:r>
              <a:rPr lang="ru-RU" sz="1500" spc="-11" dirty="0">
                <a:latin typeface="Calibri"/>
                <a:cs typeface="Calibri"/>
              </a:rPr>
              <a:t>5%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77111" y="618676"/>
            <a:ext cx="848841" cy="128926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spc="-5" dirty="0">
                <a:latin typeface="Calibri"/>
                <a:cs typeface="Calibri"/>
              </a:rPr>
              <a:t>Информатика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50931" y="973466"/>
            <a:ext cx="1075021" cy="195305"/>
          </a:xfrm>
          <a:custGeom>
            <a:avLst/>
            <a:gdLst/>
            <a:ahLst/>
            <a:cxnLst/>
            <a:rect l="l" t="t" r="r" b="b"/>
            <a:pathLst>
              <a:path w="1821179" h="413385">
                <a:moveTo>
                  <a:pt x="0" y="413003"/>
                </a:moveTo>
                <a:lnTo>
                  <a:pt x="1821179" y="413003"/>
                </a:lnTo>
                <a:lnTo>
                  <a:pt x="1821179" y="0"/>
                </a:lnTo>
                <a:lnTo>
                  <a:pt x="0" y="0"/>
                </a:lnTo>
                <a:lnTo>
                  <a:pt x="0" y="413003"/>
                </a:lnTo>
                <a:close/>
              </a:path>
            </a:pathLst>
          </a:custGeom>
          <a:ln w="12191">
            <a:solidFill>
              <a:srgbClr val="237B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70996" y="837383"/>
            <a:ext cx="272449" cy="232286"/>
          </a:xfrm>
          <a:prstGeom prst="rect">
            <a:avLst/>
          </a:prstGeom>
          <a:solidFill>
            <a:srgbClr val="59B2C6"/>
          </a:solidFill>
        </p:spPr>
        <p:txBody>
          <a:bodyPr vert="horz" wrap="square" lIns="0" tIns="1440" rIns="0" bIns="0" rtlCol="0">
            <a:spAutoFit/>
          </a:bodyPr>
          <a:lstStyle/>
          <a:p>
            <a:pPr marL="32253">
              <a:spcBef>
                <a:spcPts val="11"/>
              </a:spcBef>
            </a:pPr>
            <a:r>
              <a:rPr lang="ru-RU" sz="1500" spc="-11" dirty="0" smtClean="0">
                <a:cs typeface="Calibri"/>
              </a:rPr>
              <a:t>7%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77110" y="1002867"/>
            <a:ext cx="575804" cy="128926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spc="-5" dirty="0" err="1">
                <a:latin typeface="Calibri"/>
                <a:cs typeface="Calibri"/>
              </a:rPr>
              <a:t>Математика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050931" y="1357236"/>
            <a:ext cx="1075021" cy="195305"/>
          </a:xfrm>
          <a:custGeom>
            <a:avLst/>
            <a:gdLst/>
            <a:ahLst/>
            <a:cxnLst/>
            <a:rect l="l" t="t" r="r" b="b"/>
            <a:pathLst>
              <a:path w="1827529" h="413385">
                <a:moveTo>
                  <a:pt x="0" y="413003"/>
                </a:moveTo>
                <a:lnTo>
                  <a:pt x="1827276" y="413003"/>
                </a:lnTo>
                <a:lnTo>
                  <a:pt x="1827276" y="0"/>
                </a:lnTo>
                <a:lnTo>
                  <a:pt x="0" y="0"/>
                </a:lnTo>
                <a:lnTo>
                  <a:pt x="0" y="413003"/>
                </a:lnTo>
                <a:close/>
              </a:path>
            </a:pathLst>
          </a:custGeom>
          <a:ln w="12191">
            <a:solidFill>
              <a:srgbClr val="237B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970996" y="1221153"/>
            <a:ext cx="272449" cy="232577"/>
          </a:xfrm>
          <a:prstGeom prst="rect">
            <a:avLst/>
          </a:prstGeom>
          <a:solidFill>
            <a:srgbClr val="59B2C6"/>
          </a:solidFill>
        </p:spPr>
        <p:txBody>
          <a:bodyPr vert="horz" wrap="square" lIns="0" tIns="1728" rIns="0" bIns="0" rtlCol="0">
            <a:spAutoFit/>
          </a:bodyPr>
          <a:lstStyle/>
          <a:p>
            <a:pPr marL="32253">
              <a:spcBef>
                <a:spcPts val="14"/>
              </a:spcBef>
            </a:pPr>
            <a:r>
              <a:rPr lang="ru-RU" sz="1500" spc="-11" dirty="0">
                <a:cs typeface="Calibri"/>
              </a:rPr>
              <a:t>4%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77110" y="1386937"/>
            <a:ext cx="308756" cy="128926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spc="-5" dirty="0" err="1">
                <a:latin typeface="Calibri"/>
                <a:cs typeface="Calibri"/>
              </a:rPr>
              <a:t>Химия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50931" y="1741728"/>
            <a:ext cx="1075021" cy="195305"/>
          </a:xfrm>
          <a:custGeom>
            <a:avLst/>
            <a:gdLst/>
            <a:ahLst/>
            <a:cxnLst/>
            <a:rect l="l" t="t" r="r" b="b"/>
            <a:pathLst>
              <a:path w="1827529" h="413385">
                <a:moveTo>
                  <a:pt x="0" y="413004"/>
                </a:moveTo>
                <a:lnTo>
                  <a:pt x="1827276" y="413004"/>
                </a:lnTo>
                <a:lnTo>
                  <a:pt x="1827276" y="0"/>
                </a:lnTo>
                <a:lnTo>
                  <a:pt x="0" y="0"/>
                </a:lnTo>
                <a:lnTo>
                  <a:pt x="0" y="413004"/>
                </a:lnTo>
                <a:close/>
              </a:path>
            </a:pathLst>
          </a:custGeom>
          <a:ln w="12192">
            <a:solidFill>
              <a:srgbClr val="237B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970996" y="1605644"/>
            <a:ext cx="349583" cy="232286"/>
          </a:xfrm>
          <a:prstGeom prst="rect">
            <a:avLst/>
          </a:prstGeom>
          <a:solidFill>
            <a:srgbClr val="59B2C6"/>
          </a:solidFill>
        </p:spPr>
        <p:txBody>
          <a:bodyPr vert="horz" wrap="square" lIns="0" tIns="1440" rIns="0" bIns="0" rtlCol="0">
            <a:spAutoFit/>
          </a:bodyPr>
          <a:lstStyle>
            <a:defPPr>
              <a:defRPr lang="ru-RU"/>
            </a:defPPr>
            <a:lvl1pPr marL="71120">
              <a:lnSpc>
                <a:spcPct val="100000"/>
              </a:lnSpc>
              <a:spcBef>
                <a:spcPts val="25"/>
              </a:spcBef>
              <a:defRPr sz="3200">
                <a:latin typeface="Calibri"/>
                <a:cs typeface="Calibri"/>
              </a:defRPr>
            </a:lvl1pPr>
          </a:lstStyle>
          <a:p>
            <a:r>
              <a:rPr lang="ru-RU" sz="1500" spc="-11" dirty="0"/>
              <a:t>4</a:t>
            </a:r>
            <a:r>
              <a:rPr lang="ru-RU" sz="1400" spc="-11" dirty="0"/>
              <a:t>%</a:t>
            </a:r>
            <a:endParaRPr sz="1400" dirty="0"/>
          </a:p>
        </p:txBody>
      </p:sp>
      <p:sp>
        <p:nvSpPr>
          <p:cNvPr id="22" name="object 22"/>
          <p:cNvSpPr txBox="1"/>
          <p:nvPr/>
        </p:nvSpPr>
        <p:spPr>
          <a:xfrm>
            <a:off x="2355737" y="1766849"/>
            <a:ext cx="848841" cy="128926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lang="ru-RU" spc="-5" dirty="0">
                <a:latin typeface="Calibri"/>
                <a:cs typeface="Calibri"/>
              </a:rPr>
              <a:t>Обществознание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050931" y="2125498"/>
            <a:ext cx="1075021" cy="195305"/>
          </a:xfrm>
          <a:custGeom>
            <a:avLst/>
            <a:gdLst/>
            <a:ahLst/>
            <a:cxnLst/>
            <a:rect l="l" t="t" r="r" b="b"/>
            <a:pathLst>
              <a:path w="1827529" h="413385">
                <a:moveTo>
                  <a:pt x="0" y="413003"/>
                </a:moveTo>
                <a:lnTo>
                  <a:pt x="1827276" y="413003"/>
                </a:lnTo>
                <a:lnTo>
                  <a:pt x="1827276" y="0"/>
                </a:lnTo>
                <a:lnTo>
                  <a:pt x="0" y="0"/>
                </a:lnTo>
                <a:lnTo>
                  <a:pt x="0" y="413003"/>
                </a:lnTo>
                <a:close/>
              </a:path>
            </a:pathLst>
          </a:custGeom>
          <a:ln w="12192">
            <a:solidFill>
              <a:srgbClr val="237B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970996" y="1989415"/>
            <a:ext cx="423069" cy="232577"/>
          </a:xfrm>
          <a:prstGeom prst="rect">
            <a:avLst/>
          </a:prstGeom>
          <a:solidFill>
            <a:srgbClr val="59B2C6"/>
          </a:solidFill>
        </p:spPr>
        <p:txBody>
          <a:bodyPr vert="horz" wrap="square" lIns="0" tIns="1728" rIns="0" bIns="0" rtlCol="0">
            <a:spAutoFit/>
          </a:bodyPr>
          <a:lstStyle>
            <a:defPPr>
              <a:defRPr lang="ru-RU"/>
            </a:defPPr>
            <a:lvl1pPr marL="71120">
              <a:lnSpc>
                <a:spcPct val="100000"/>
              </a:lnSpc>
              <a:spcBef>
                <a:spcPts val="30"/>
              </a:spcBef>
              <a:defRPr sz="3200">
                <a:latin typeface="Calibri"/>
                <a:cs typeface="Calibri"/>
              </a:defRPr>
            </a:lvl1pPr>
          </a:lstStyle>
          <a:p>
            <a:r>
              <a:rPr lang="ru-RU" sz="1500" dirty="0" smtClean="0"/>
              <a:t>33%</a:t>
            </a:r>
            <a:endParaRPr dirty="0"/>
          </a:p>
        </p:txBody>
      </p:sp>
      <p:sp>
        <p:nvSpPr>
          <p:cNvPr id="25" name="object 25"/>
          <p:cNvSpPr txBox="1"/>
          <p:nvPr/>
        </p:nvSpPr>
        <p:spPr>
          <a:xfrm>
            <a:off x="2441258" y="2155198"/>
            <a:ext cx="390070" cy="128926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spc="-5" dirty="0">
                <a:latin typeface="Calibri"/>
                <a:cs typeface="Calibri"/>
              </a:rPr>
              <a:t>История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050931" y="2509269"/>
            <a:ext cx="1075021" cy="195305"/>
          </a:xfrm>
          <a:custGeom>
            <a:avLst/>
            <a:gdLst/>
            <a:ahLst/>
            <a:cxnLst/>
            <a:rect l="l" t="t" r="r" b="b"/>
            <a:pathLst>
              <a:path w="1827529" h="413385">
                <a:moveTo>
                  <a:pt x="0" y="413004"/>
                </a:moveTo>
                <a:lnTo>
                  <a:pt x="1827276" y="413004"/>
                </a:lnTo>
                <a:lnTo>
                  <a:pt x="1827276" y="0"/>
                </a:lnTo>
                <a:lnTo>
                  <a:pt x="0" y="0"/>
                </a:lnTo>
                <a:lnTo>
                  <a:pt x="0" y="413004"/>
                </a:lnTo>
                <a:close/>
              </a:path>
            </a:pathLst>
          </a:custGeom>
          <a:ln w="12192">
            <a:solidFill>
              <a:srgbClr val="237B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970996" y="2373184"/>
            <a:ext cx="272449" cy="232868"/>
          </a:xfrm>
          <a:prstGeom prst="rect">
            <a:avLst/>
          </a:prstGeom>
          <a:solidFill>
            <a:srgbClr val="59B2C6"/>
          </a:solidFill>
        </p:spPr>
        <p:txBody>
          <a:bodyPr vert="horz" wrap="square" lIns="0" tIns="2016" rIns="0" bIns="0" rtlCol="0">
            <a:spAutoFit/>
          </a:bodyPr>
          <a:lstStyle/>
          <a:p>
            <a:pPr marL="32253">
              <a:spcBef>
                <a:spcPts val="16"/>
              </a:spcBef>
            </a:pPr>
            <a:r>
              <a:rPr lang="ru-RU" sz="1500" spc="-11" dirty="0">
                <a:cs typeface="Calibri"/>
              </a:rPr>
              <a:t>9%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277112" y="2539269"/>
            <a:ext cx="350163" cy="128926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spc="-5" dirty="0">
                <a:latin typeface="Calibri"/>
                <a:cs typeface="Calibri"/>
              </a:rPr>
              <a:t>Физика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050931" y="2893759"/>
            <a:ext cx="1075021" cy="195305"/>
          </a:xfrm>
          <a:custGeom>
            <a:avLst/>
            <a:gdLst/>
            <a:ahLst/>
            <a:cxnLst/>
            <a:rect l="l" t="t" r="r" b="b"/>
            <a:pathLst>
              <a:path w="1827529" h="413384">
                <a:moveTo>
                  <a:pt x="0" y="413004"/>
                </a:moveTo>
                <a:lnTo>
                  <a:pt x="1827276" y="413004"/>
                </a:lnTo>
                <a:lnTo>
                  <a:pt x="1827276" y="0"/>
                </a:lnTo>
                <a:lnTo>
                  <a:pt x="0" y="0"/>
                </a:lnTo>
                <a:lnTo>
                  <a:pt x="0" y="413004"/>
                </a:lnTo>
                <a:close/>
              </a:path>
            </a:pathLst>
          </a:custGeom>
          <a:ln w="12192">
            <a:solidFill>
              <a:srgbClr val="237B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970996" y="2757676"/>
            <a:ext cx="272449" cy="232577"/>
          </a:xfrm>
          <a:prstGeom prst="rect">
            <a:avLst/>
          </a:prstGeom>
          <a:solidFill>
            <a:srgbClr val="59B2C6"/>
          </a:solidFill>
        </p:spPr>
        <p:txBody>
          <a:bodyPr vert="horz" wrap="square" lIns="0" tIns="1728" rIns="0" bIns="0" rtlCol="0">
            <a:spAutoFit/>
          </a:bodyPr>
          <a:lstStyle/>
          <a:p>
            <a:pPr marL="32253">
              <a:spcBef>
                <a:spcPts val="14"/>
              </a:spcBef>
            </a:pPr>
            <a:r>
              <a:rPr lang="ru-RU" sz="1500" dirty="0">
                <a:latin typeface="Calibri"/>
                <a:cs typeface="Calibri"/>
              </a:rPr>
              <a:t>8</a:t>
            </a:r>
            <a:r>
              <a:rPr lang="ru-RU" sz="1500" spc="-11" dirty="0">
                <a:cs typeface="Calibri"/>
              </a:rPr>
              <a:t>%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277110" y="2923327"/>
            <a:ext cx="482186" cy="128926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lang="ru-RU" spc="-9" dirty="0">
                <a:latin typeface="Calibri"/>
                <a:cs typeface="Calibri"/>
              </a:rPr>
              <a:t>Биология</a:t>
            </a:r>
            <a:endParaRPr dirty="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931329" y="72340"/>
            <a:ext cx="1372567" cy="3132085"/>
            <a:chOff x="4087367" y="146304"/>
            <a:chExt cx="2904744" cy="6629400"/>
          </a:xfrm>
        </p:grpSpPr>
        <p:sp>
          <p:nvSpPr>
            <p:cNvPr id="34" name="object 34"/>
            <p:cNvSpPr/>
            <p:nvPr/>
          </p:nvSpPr>
          <p:spPr>
            <a:xfrm>
              <a:off x="4087367" y="146304"/>
              <a:ext cx="2804160" cy="6559550"/>
            </a:xfrm>
            <a:custGeom>
              <a:avLst/>
              <a:gdLst/>
              <a:ahLst/>
              <a:cxnLst/>
              <a:rect l="l" t="t" r="r" b="b"/>
              <a:pathLst>
                <a:path w="2804159" h="6559550">
                  <a:moveTo>
                    <a:pt x="0" y="6559296"/>
                  </a:moveTo>
                  <a:lnTo>
                    <a:pt x="2804160" y="6559296"/>
                  </a:lnTo>
                  <a:lnTo>
                    <a:pt x="2804160" y="0"/>
                  </a:lnTo>
                  <a:lnTo>
                    <a:pt x="0" y="0"/>
                  </a:lnTo>
                  <a:lnTo>
                    <a:pt x="0" y="6559296"/>
                  </a:lnTo>
                  <a:close/>
                </a:path>
              </a:pathLst>
            </a:custGeom>
            <a:ln w="12192">
              <a:solidFill>
                <a:srgbClr val="237B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717791" y="146304"/>
              <a:ext cx="274320" cy="6629400"/>
            </a:xfrm>
            <a:custGeom>
              <a:avLst/>
              <a:gdLst/>
              <a:ahLst/>
              <a:cxnLst/>
              <a:rect l="l" t="t" r="r" b="b"/>
              <a:pathLst>
                <a:path w="274320" h="6629400">
                  <a:moveTo>
                    <a:pt x="274320" y="0"/>
                  </a:moveTo>
                  <a:lnTo>
                    <a:pt x="0" y="0"/>
                  </a:lnTo>
                  <a:lnTo>
                    <a:pt x="0" y="6629400"/>
                  </a:lnTo>
                  <a:lnTo>
                    <a:pt x="274320" y="6629400"/>
                  </a:lnTo>
                  <a:lnTo>
                    <a:pt x="2743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84556" y="2361937"/>
            <a:ext cx="1770919" cy="174605"/>
            <a:chOff x="156971" y="5356097"/>
            <a:chExt cx="3747770" cy="369570"/>
          </a:xfrm>
        </p:grpSpPr>
        <p:sp>
          <p:nvSpPr>
            <p:cNvPr id="38" name="object 38"/>
            <p:cNvSpPr/>
            <p:nvPr/>
          </p:nvSpPr>
          <p:spPr>
            <a:xfrm>
              <a:off x="170687" y="5518403"/>
              <a:ext cx="3718560" cy="0"/>
            </a:xfrm>
            <a:custGeom>
              <a:avLst/>
              <a:gdLst/>
              <a:ahLst/>
              <a:cxnLst/>
              <a:rect l="l" t="t" r="r" b="b"/>
              <a:pathLst>
                <a:path w="3718560">
                  <a:moveTo>
                    <a:pt x="0" y="0"/>
                  </a:moveTo>
                  <a:lnTo>
                    <a:pt x="3718179" y="0"/>
                  </a:lnTo>
                </a:path>
              </a:pathLst>
            </a:custGeom>
            <a:ln w="76200">
              <a:solidFill>
                <a:srgbClr val="237B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71449" y="5356097"/>
              <a:ext cx="3718560" cy="369570"/>
            </a:xfrm>
            <a:custGeom>
              <a:avLst/>
              <a:gdLst/>
              <a:ahLst/>
              <a:cxnLst/>
              <a:rect l="l" t="t" r="r" b="b"/>
              <a:pathLst>
                <a:path w="3718560" h="369570">
                  <a:moveTo>
                    <a:pt x="0" y="0"/>
                  </a:moveTo>
                  <a:lnTo>
                    <a:pt x="0" y="369328"/>
                  </a:lnTo>
                </a:path>
                <a:path w="3718560" h="369570">
                  <a:moveTo>
                    <a:pt x="3718560" y="0"/>
                  </a:moveTo>
                  <a:lnTo>
                    <a:pt x="3718560" y="369328"/>
                  </a:lnTo>
                </a:path>
              </a:pathLst>
            </a:custGeom>
            <a:ln w="28956">
              <a:solidFill>
                <a:srgbClr val="237B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407" y="5599175"/>
              <a:ext cx="3672840" cy="80772"/>
            </a:xfrm>
            <a:prstGeom prst="rect">
              <a:avLst/>
            </a:prstGeom>
            <a:ln>
              <a:solidFill>
                <a:srgbClr val="237B8F"/>
              </a:solidFill>
            </a:ln>
          </p:spPr>
        </p:pic>
      </p:grpSp>
      <p:grpSp>
        <p:nvGrpSpPr>
          <p:cNvPr id="41" name="object 41"/>
          <p:cNvGrpSpPr/>
          <p:nvPr/>
        </p:nvGrpSpPr>
        <p:grpSpPr>
          <a:xfrm>
            <a:off x="728828" y="2649001"/>
            <a:ext cx="147026" cy="153604"/>
            <a:chOff x="2488692" y="5868923"/>
            <a:chExt cx="311150" cy="325120"/>
          </a:xfrm>
        </p:grpSpPr>
        <p:sp>
          <p:nvSpPr>
            <p:cNvPr id="42" name="object 42"/>
            <p:cNvSpPr/>
            <p:nvPr/>
          </p:nvSpPr>
          <p:spPr>
            <a:xfrm>
              <a:off x="2582418" y="5970269"/>
              <a:ext cx="99060" cy="120650"/>
            </a:xfrm>
            <a:custGeom>
              <a:avLst/>
              <a:gdLst/>
              <a:ahLst/>
              <a:cxnLst/>
              <a:rect l="l" t="t" r="r" b="b"/>
              <a:pathLst>
                <a:path w="99060" h="120650">
                  <a:moveTo>
                    <a:pt x="0" y="120395"/>
                  </a:moveTo>
                  <a:lnTo>
                    <a:pt x="99060" y="120395"/>
                  </a:lnTo>
                  <a:lnTo>
                    <a:pt x="99060" y="0"/>
                  </a:lnTo>
                  <a:lnTo>
                    <a:pt x="0" y="0"/>
                  </a:lnTo>
                  <a:lnTo>
                    <a:pt x="0" y="120395"/>
                  </a:lnTo>
                  <a:close/>
                </a:path>
                <a:path w="99060" h="120650">
                  <a:moveTo>
                    <a:pt x="53339" y="54863"/>
                  </a:moveTo>
                  <a:lnTo>
                    <a:pt x="94487" y="54863"/>
                  </a:lnTo>
                  <a:lnTo>
                    <a:pt x="94487" y="28955"/>
                  </a:lnTo>
                  <a:lnTo>
                    <a:pt x="53339" y="28955"/>
                  </a:lnTo>
                  <a:lnTo>
                    <a:pt x="53339" y="54863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503170" y="5883401"/>
              <a:ext cx="281940" cy="295910"/>
            </a:xfrm>
            <a:custGeom>
              <a:avLst/>
              <a:gdLst/>
              <a:ahLst/>
              <a:cxnLst/>
              <a:rect l="l" t="t" r="r" b="b"/>
              <a:pathLst>
                <a:path w="281939" h="295910">
                  <a:moveTo>
                    <a:pt x="0" y="147828"/>
                  </a:moveTo>
                  <a:lnTo>
                    <a:pt x="7187" y="101100"/>
                  </a:lnTo>
                  <a:lnTo>
                    <a:pt x="27200" y="60520"/>
                  </a:lnTo>
                  <a:lnTo>
                    <a:pt x="57716" y="28520"/>
                  </a:lnTo>
                  <a:lnTo>
                    <a:pt x="96414" y="7535"/>
                  </a:lnTo>
                  <a:lnTo>
                    <a:pt x="140969" y="0"/>
                  </a:lnTo>
                  <a:lnTo>
                    <a:pt x="185525" y="7535"/>
                  </a:lnTo>
                  <a:lnTo>
                    <a:pt x="224223" y="28520"/>
                  </a:lnTo>
                  <a:lnTo>
                    <a:pt x="254739" y="60520"/>
                  </a:lnTo>
                  <a:lnTo>
                    <a:pt x="274752" y="101100"/>
                  </a:lnTo>
                  <a:lnTo>
                    <a:pt x="281940" y="147828"/>
                  </a:lnTo>
                  <a:lnTo>
                    <a:pt x="274752" y="194555"/>
                  </a:lnTo>
                  <a:lnTo>
                    <a:pt x="254739" y="235135"/>
                  </a:lnTo>
                  <a:lnTo>
                    <a:pt x="224223" y="267135"/>
                  </a:lnTo>
                  <a:lnTo>
                    <a:pt x="185525" y="288120"/>
                  </a:lnTo>
                  <a:lnTo>
                    <a:pt x="140969" y="295656"/>
                  </a:lnTo>
                  <a:lnTo>
                    <a:pt x="96414" y="288120"/>
                  </a:lnTo>
                  <a:lnTo>
                    <a:pt x="57716" y="267135"/>
                  </a:lnTo>
                  <a:lnTo>
                    <a:pt x="27200" y="235135"/>
                  </a:lnTo>
                  <a:lnTo>
                    <a:pt x="7187" y="194555"/>
                  </a:lnTo>
                  <a:lnTo>
                    <a:pt x="0" y="147828"/>
                  </a:lnTo>
                  <a:close/>
                </a:path>
              </a:pathLst>
            </a:custGeom>
            <a:ln w="28956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544318" y="5926073"/>
              <a:ext cx="199390" cy="209550"/>
            </a:xfrm>
            <a:custGeom>
              <a:avLst/>
              <a:gdLst/>
              <a:ahLst/>
              <a:cxnLst/>
              <a:rect l="l" t="t" r="r" b="b"/>
              <a:pathLst>
                <a:path w="199389" h="209550">
                  <a:moveTo>
                    <a:pt x="0" y="0"/>
                  </a:moveTo>
                  <a:lnTo>
                    <a:pt x="199262" y="208953"/>
                  </a:lnTo>
                </a:path>
              </a:pathLst>
            </a:custGeom>
            <a:ln w="3810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766931" y="2620140"/>
            <a:ext cx="1093879" cy="305526"/>
          </a:xfrm>
          <a:prstGeom prst="rect">
            <a:avLst/>
          </a:prstGeom>
        </p:spPr>
        <p:txBody>
          <a:bodyPr vert="horz" wrap="square" lIns="0" tIns="15551" rIns="0" bIns="0" rtlCol="0">
            <a:spAutoFit/>
          </a:bodyPr>
          <a:lstStyle/>
          <a:p>
            <a:pPr marL="163568">
              <a:spcBef>
                <a:spcPts val="122"/>
              </a:spcBef>
            </a:pPr>
            <a:r>
              <a:rPr lang="ru-RU" sz="1100" dirty="0">
                <a:solidFill>
                  <a:srgbClr val="104E5D"/>
                </a:solidFill>
                <a:latin typeface="Calibri"/>
                <a:cs typeface="Calibri"/>
              </a:rPr>
              <a:t>49</a:t>
            </a:r>
            <a:endParaRPr sz="1100" dirty="0">
              <a:solidFill>
                <a:srgbClr val="104E5D"/>
              </a:solidFill>
              <a:latin typeface="Calibri"/>
              <a:cs typeface="Calibri"/>
            </a:endParaRPr>
          </a:p>
          <a:p>
            <a:pPr marL="5759" marR="2304">
              <a:spcBef>
                <a:spcPts val="52"/>
              </a:spcBef>
            </a:pPr>
            <a:r>
              <a:rPr sz="700" dirty="0">
                <a:solidFill>
                  <a:srgbClr val="104E5D"/>
                </a:solidFill>
                <a:latin typeface="Calibri"/>
                <a:cs typeface="Calibri"/>
              </a:rPr>
              <a:t>НЕ</a:t>
            </a:r>
            <a:r>
              <a:rPr sz="700" spc="-7" dirty="0">
                <a:solidFill>
                  <a:srgbClr val="104E5D"/>
                </a:solidFill>
                <a:latin typeface="Calibri"/>
                <a:cs typeface="Calibri"/>
              </a:rPr>
              <a:t> </a:t>
            </a:r>
            <a:r>
              <a:rPr sz="700" spc="-9" dirty="0">
                <a:solidFill>
                  <a:srgbClr val="104E5D"/>
                </a:solidFill>
                <a:latin typeface="Calibri"/>
                <a:cs typeface="Calibri"/>
              </a:rPr>
              <a:t>ПОЛУЧИЛИ </a:t>
            </a:r>
            <a:r>
              <a:rPr sz="700" spc="-5" dirty="0">
                <a:solidFill>
                  <a:srgbClr val="104E5D"/>
                </a:solidFill>
                <a:latin typeface="Calibri"/>
                <a:cs typeface="Calibri"/>
              </a:rPr>
              <a:t>АТТЕСТАТЫ</a:t>
            </a:r>
            <a:endParaRPr sz="700" dirty="0">
              <a:solidFill>
                <a:srgbClr val="104E5D"/>
              </a:solidFill>
              <a:latin typeface="Calibri"/>
              <a:cs typeface="Calibri"/>
            </a:endParaRPr>
          </a:p>
        </p:txBody>
      </p:sp>
      <p:pic>
        <p:nvPicPr>
          <p:cNvPr id="46" name="object 4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2695" y="1786403"/>
            <a:ext cx="142756" cy="181701"/>
          </a:xfrm>
          <a:prstGeom prst="rect">
            <a:avLst/>
          </a:prstGeom>
        </p:spPr>
      </p:pic>
      <p:sp>
        <p:nvSpPr>
          <p:cNvPr id="47" name="object 47"/>
          <p:cNvSpPr txBox="1"/>
          <p:nvPr/>
        </p:nvSpPr>
        <p:spPr>
          <a:xfrm>
            <a:off x="464665" y="1733357"/>
            <a:ext cx="849205" cy="489125"/>
          </a:xfrm>
          <a:prstGeom prst="rect">
            <a:avLst/>
          </a:prstGeom>
        </p:spPr>
        <p:txBody>
          <a:bodyPr vert="horz" wrap="square" lIns="0" tIns="47515" rIns="0" bIns="0" rtlCol="0">
            <a:spAutoFit/>
          </a:bodyPr>
          <a:lstStyle/>
          <a:p>
            <a:pPr marL="172208">
              <a:spcBef>
                <a:spcPts val="374"/>
              </a:spcBef>
            </a:pPr>
            <a:r>
              <a:rPr lang="ru-RU" sz="1300" spc="-9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417</a:t>
            </a:r>
            <a:endParaRPr sz="1300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59" marR="2304">
              <a:spcBef>
                <a:spcPts val="185"/>
              </a:spcBef>
            </a:pPr>
            <a:r>
              <a:rPr sz="700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ВЫПУСКНИКИ ТЕКУЩЕГО</a:t>
            </a:r>
            <a:r>
              <a:rPr sz="700" spc="-18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z="700" spc="-9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ГОДА</a:t>
            </a:r>
            <a:endParaRPr sz="700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39270" y="798867"/>
            <a:ext cx="1738947" cy="612223"/>
          </a:xfrm>
          <a:prstGeom prst="rect">
            <a:avLst/>
          </a:prstGeom>
        </p:spPr>
        <p:txBody>
          <a:bodyPr vert="horz" wrap="square" lIns="0" tIns="103382" rIns="0" bIns="0" rtlCol="0">
            <a:spAutoFit/>
          </a:bodyPr>
          <a:lstStyle/>
          <a:p>
            <a:pPr marL="166160">
              <a:spcBef>
                <a:spcPts val="814"/>
              </a:spcBef>
            </a:pPr>
            <a:endParaRPr sz="3300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242306" y="3036371"/>
            <a:ext cx="85515" cy="82759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sz="500" spc="-11" dirty="0">
                <a:solidFill>
                  <a:srgbClr val="888888"/>
                </a:solidFill>
                <a:latin typeface="Calibri"/>
                <a:cs typeface="Calibri"/>
              </a:rPr>
              <a:t>18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799" y="33755"/>
            <a:ext cx="1017300" cy="9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56368" y="14018"/>
            <a:ext cx="2504671" cy="165753"/>
          </a:xfrm>
          <a:prstGeom prst="rect">
            <a:avLst/>
          </a:prstGeom>
        </p:spPr>
        <p:txBody>
          <a:bodyPr wrap="square" lIns="41468" tIns="20734" rIns="41468" bIns="20734">
            <a:spAutoFit/>
          </a:bodyPr>
          <a:lstStyle/>
          <a:p>
            <a:pPr algn="ctr">
              <a:lnSpc>
                <a:spcPct val="115000"/>
              </a:lnSpc>
            </a:pPr>
            <a:endParaRPr lang="ru-RU" sz="7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43" y="36889"/>
            <a:ext cx="905180" cy="5091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3898" y="706907"/>
            <a:ext cx="1534318" cy="555090"/>
          </a:xfrm>
          <a:prstGeom prst="rect">
            <a:avLst/>
          </a:prstGeom>
        </p:spPr>
        <p:txBody>
          <a:bodyPr wrap="square" lIns="41468" tIns="20734" rIns="41468" bIns="20734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Доля участников, </a:t>
            </a:r>
            <a:endParaRPr lang="ru-RU" dirty="0" smtClean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115000"/>
              </a:lnSpc>
            </a:pPr>
            <a:r>
              <a:rPr lang="ru-RU" sz="13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не набравших </a:t>
            </a:r>
          </a:p>
          <a:p>
            <a:pPr algn="ctr">
              <a:lnSpc>
                <a:spcPct val="115000"/>
              </a:lnSpc>
            </a:pPr>
            <a:r>
              <a:rPr lang="ru-RU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проходной балл</a:t>
            </a:r>
            <a:endParaRPr lang="ru-RU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30" name="Picture 6" descr="https://cv4.litres.ru/pub/c/podcast/cover_max1500/66917447-mihail-antonov-31818-rukovoditel-rosobrnadzora-rasskazal-kak-bude-669174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578" y="-8402"/>
            <a:ext cx="2555725" cy="324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03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61038" cy="3240088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2050931" y="205207"/>
            <a:ext cx="1075021" cy="195305"/>
          </a:xfrm>
          <a:custGeom>
            <a:avLst/>
            <a:gdLst/>
            <a:ahLst/>
            <a:cxnLst/>
            <a:rect l="l" t="t" r="r" b="b"/>
            <a:pathLst>
              <a:path w="1821179" h="413384">
                <a:moveTo>
                  <a:pt x="0" y="413003"/>
                </a:moveTo>
                <a:lnTo>
                  <a:pt x="1821179" y="413003"/>
                </a:lnTo>
                <a:lnTo>
                  <a:pt x="1821179" y="0"/>
                </a:lnTo>
                <a:lnTo>
                  <a:pt x="0" y="0"/>
                </a:lnTo>
                <a:lnTo>
                  <a:pt x="0" y="413003"/>
                </a:lnTo>
                <a:close/>
              </a:path>
            </a:pathLst>
          </a:custGeom>
          <a:ln w="12191">
            <a:solidFill>
              <a:srgbClr val="237B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70996" y="89183"/>
            <a:ext cx="272449" cy="232286"/>
          </a:xfrm>
          <a:prstGeom prst="rect">
            <a:avLst/>
          </a:prstGeom>
          <a:solidFill>
            <a:srgbClr val="59B2C6"/>
          </a:solidFill>
        </p:spPr>
        <p:txBody>
          <a:bodyPr vert="horz" wrap="square" lIns="0" tIns="1440" rIns="0" bIns="0" rtlCol="0">
            <a:spAutoFit/>
          </a:bodyPr>
          <a:lstStyle/>
          <a:p>
            <a:pPr marL="32253">
              <a:lnSpc>
                <a:spcPct val="100000"/>
              </a:lnSpc>
              <a:spcBef>
                <a:spcPts val="11"/>
              </a:spcBef>
            </a:pPr>
            <a:r>
              <a:rPr lang="ru-RU" sz="1500" spc="-11" dirty="0"/>
              <a:t>1</a:t>
            </a:r>
            <a:r>
              <a:rPr lang="ru-RU" sz="1500" spc="-11" dirty="0">
                <a:latin typeface="Calibri"/>
                <a:cs typeface="Calibri"/>
              </a:rPr>
              <a:t>%</a:t>
            </a:r>
            <a:endParaRPr sz="1500" dirty="0"/>
          </a:p>
        </p:txBody>
      </p:sp>
      <p:sp>
        <p:nvSpPr>
          <p:cNvPr id="10" name="object 10"/>
          <p:cNvSpPr txBox="1"/>
          <p:nvPr/>
        </p:nvSpPr>
        <p:spPr>
          <a:xfrm>
            <a:off x="2277112" y="234606"/>
            <a:ext cx="617211" cy="128926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dirty="0">
                <a:latin typeface="Calibri"/>
                <a:cs typeface="Calibri"/>
              </a:rPr>
              <a:t>Русский</a:t>
            </a:r>
            <a:r>
              <a:rPr spc="-18" dirty="0">
                <a:latin typeface="Calibri"/>
                <a:cs typeface="Calibri"/>
              </a:rPr>
              <a:t> </a:t>
            </a:r>
            <a:r>
              <a:rPr spc="-9" dirty="0">
                <a:latin typeface="Calibri"/>
                <a:cs typeface="Calibri"/>
              </a:rPr>
              <a:t>язык</a:t>
            </a:r>
            <a:endParaRPr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50931" y="589697"/>
            <a:ext cx="1075021" cy="195305"/>
          </a:xfrm>
          <a:custGeom>
            <a:avLst/>
            <a:gdLst/>
            <a:ahLst/>
            <a:cxnLst/>
            <a:rect l="l" t="t" r="r" b="b"/>
            <a:pathLst>
              <a:path w="1821179" h="413385">
                <a:moveTo>
                  <a:pt x="0" y="413003"/>
                </a:moveTo>
                <a:lnTo>
                  <a:pt x="1821179" y="413003"/>
                </a:lnTo>
                <a:lnTo>
                  <a:pt x="1821179" y="0"/>
                </a:lnTo>
                <a:lnTo>
                  <a:pt x="0" y="0"/>
                </a:lnTo>
                <a:lnTo>
                  <a:pt x="0" y="413003"/>
                </a:lnTo>
                <a:close/>
              </a:path>
            </a:pathLst>
          </a:custGeom>
          <a:ln w="12191">
            <a:solidFill>
              <a:srgbClr val="237B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970995" y="453612"/>
            <a:ext cx="414206" cy="231996"/>
          </a:xfrm>
          <a:prstGeom prst="rect">
            <a:avLst/>
          </a:prstGeom>
          <a:solidFill>
            <a:srgbClr val="59B2C6"/>
          </a:solidFill>
        </p:spPr>
        <p:txBody>
          <a:bodyPr vert="horz" wrap="square" lIns="0" tIns="1152" rIns="0" bIns="0" rtlCol="0">
            <a:spAutoFit/>
          </a:bodyPr>
          <a:lstStyle/>
          <a:p>
            <a:pPr marL="32253">
              <a:spcBef>
                <a:spcPts val="9"/>
              </a:spcBef>
            </a:pPr>
            <a:r>
              <a:rPr lang="ru-RU" sz="1500" spc="-11" dirty="0">
                <a:cs typeface="Calibri"/>
              </a:rPr>
              <a:t>23 %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85203" y="618676"/>
            <a:ext cx="848841" cy="128926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spc="-5" dirty="0">
                <a:latin typeface="Calibri"/>
                <a:cs typeface="Calibri"/>
              </a:rPr>
              <a:t>Информатика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50931" y="973466"/>
            <a:ext cx="1075021" cy="195305"/>
          </a:xfrm>
          <a:custGeom>
            <a:avLst/>
            <a:gdLst/>
            <a:ahLst/>
            <a:cxnLst/>
            <a:rect l="l" t="t" r="r" b="b"/>
            <a:pathLst>
              <a:path w="1821179" h="413385">
                <a:moveTo>
                  <a:pt x="0" y="413003"/>
                </a:moveTo>
                <a:lnTo>
                  <a:pt x="1821179" y="413003"/>
                </a:lnTo>
                <a:lnTo>
                  <a:pt x="1821179" y="0"/>
                </a:lnTo>
                <a:lnTo>
                  <a:pt x="0" y="0"/>
                </a:lnTo>
                <a:lnTo>
                  <a:pt x="0" y="413003"/>
                </a:lnTo>
                <a:close/>
              </a:path>
            </a:pathLst>
          </a:custGeom>
          <a:ln w="12191">
            <a:solidFill>
              <a:srgbClr val="237B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70995" y="837383"/>
            <a:ext cx="414206" cy="232286"/>
          </a:xfrm>
          <a:prstGeom prst="rect">
            <a:avLst/>
          </a:prstGeom>
          <a:solidFill>
            <a:srgbClr val="59B2C6"/>
          </a:solidFill>
        </p:spPr>
        <p:txBody>
          <a:bodyPr vert="horz" wrap="square" lIns="0" tIns="1440" rIns="0" bIns="0" rtlCol="0">
            <a:spAutoFit/>
          </a:bodyPr>
          <a:lstStyle/>
          <a:p>
            <a:pPr marL="32253">
              <a:spcBef>
                <a:spcPts val="11"/>
              </a:spcBef>
            </a:pPr>
            <a:r>
              <a:rPr lang="ru-RU" sz="1500" spc="-11" dirty="0">
                <a:cs typeface="Calibri"/>
              </a:rPr>
              <a:t>15 %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59093" y="1000316"/>
            <a:ext cx="575804" cy="128926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spc="-5" dirty="0" err="1">
                <a:latin typeface="Calibri"/>
                <a:cs typeface="Calibri"/>
              </a:rPr>
              <a:t>Математика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050931" y="1357236"/>
            <a:ext cx="1075021" cy="195305"/>
          </a:xfrm>
          <a:custGeom>
            <a:avLst/>
            <a:gdLst/>
            <a:ahLst/>
            <a:cxnLst/>
            <a:rect l="l" t="t" r="r" b="b"/>
            <a:pathLst>
              <a:path w="1827529" h="413385">
                <a:moveTo>
                  <a:pt x="0" y="413003"/>
                </a:moveTo>
                <a:lnTo>
                  <a:pt x="1827276" y="413003"/>
                </a:lnTo>
                <a:lnTo>
                  <a:pt x="1827276" y="0"/>
                </a:lnTo>
                <a:lnTo>
                  <a:pt x="0" y="0"/>
                </a:lnTo>
                <a:lnTo>
                  <a:pt x="0" y="413003"/>
                </a:lnTo>
                <a:close/>
              </a:path>
            </a:pathLst>
          </a:custGeom>
          <a:ln w="12191">
            <a:solidFill>
              <a:srgbClr val="237B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970995" y="1221153"/>
            <a:ext cx="414206" cy="232577"/>
          </a:xfrm>
          <a:prstGeom prst="rect">
            <a:avLst/>
          </a:prstGeom>
          <a:solidFill>
            <a:srgbClr val="59B2C6"/>
          </a:solidFill>
        </p:spPr>
        <p:txBody>
          <a:bodyPr vert="horz" wrap="square" lIns="0" tIns="1728" rIns="0" bIns="0" rtlCol="0">
            <a:spAutoFit/>
          </a:bodyPr>
          <a:lstStyle/>
          <a:p>
            <a:pPr marL="32253">
              <a:spcBef>
                <a:spcPts val="14"/>
              </a:spcBef>
            </a:pPr>
            <a:r>
              <a:rPr lang="ru-RU" sz="1500" spc="-11" dirty="0">
                <a:cs typeface="Calibri"/>
              </a:rPr>
              <a:t>42 %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473271" y="1384086"/>
            <a:ext cx="308756" cy="128926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spc="-5" dirty="0" err="1">
                <a:latin typeface="Calibri"/>
                <a:cs typeface="Calibri"/>
              </a:rPr>
              <a:t>Химия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50931" y="1741728"/>
            <a:ext cx="1075021" cy="195305"/>
          </a:xfrm>
          <a:custGeom>
            <a:avLst/>
            <a:gdLst/>
            <a:ahLst/>
            <a:cxnLst/>
            <a:rect l="l" t="t" r="r" b="b"/>
            <a:pathLst>
              <a:path w="1827529" h="413385">
                <a:moveTo>
                  <a:pt x="0" y="413004"/>
                </a:moveTo>
                <a:lnTo>
                  <a:pt x="1827276" y="413004"/>
                </a:lnTo>
                <a:lnTo>
                  <a:pt x="1827276" y="0"/>
                </a:lnTo>
                <a:lnTo>
                  <a:pt x="0" y="0"/>
                </a:lnTo>
                <a:lnTo>
                  <a:pt x="0" y="413004"/>
                </a:lnTo>
                <a:close/>
              </a:path>
            </a:pathLst>
          </a:custGeom>
          <a:ln w="12192">
            <a:solidFill>
              <a:srgbClr val="237B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970995" y="1605644"/>
            <a:ext cx="414206" cy="232286"/>
          </a:xfrm>
          <a:prstGeom prst="rect">
            <a:avLst/>
          </a:prstGeom>
          <a:solidFill>
            <a:srgbClr val="59B2C6"/>
          </a:solidFill>
        </p:spPr>
        <p:txBody>
          <a:bodyPr vert="horz" wrap="square" lIns="0" tIns="1440" rIns="0" bIns="0" rtlCol="0">
            <a:spAutoFit/>
          </a:bodyPr>
          <a:lstStyle/>
          <a:p>
            <a:pPr marL="32253">
              <a:spcBef>
                <a:spcPts val="11"/>
              </a:spcBef>
            </a:pPr>
            <a:r>
              <a:rPr lang="ru-RU" sz="1500" dirty="0">
                <a:latin typeface="Calibri"/>
                <a:cs typeface="Calibri"/>
              </a:rPr>
              <a:t>37</a:t>
            </a:r>
            <a:r>
              <a:rPr lang="ru-RU" sz="1500" spc="-11" dirty="0">
                <a:cs typeface="Calibri"/>
              </a:rPr>
              <a:t> %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34877" y="1770915"/>
            <a:ext cx="848841" cy="128926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lang="ru-RU" spc="-5" dirty="0">
                <a:latin typeface="Calibri"/>
                <a:cs typeface="Calibri"/>
              </a:rPr>
              <a:t>Обществознание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050931" y="2125498"/>
            <a:ext cx="1075021" cy="195305"/>
          </a:xfrm>
          <a:custGeom>
            <a:avLst/>
            <a:gdLst/>
            <a:ahLst/>
            <a:cxnLst/>
            <a:rect l="l" t="t" r="r" b="b"/>
            <a:pathLst>
              <a:path w="1827529" h="413385">
                <a:moveTo>
                  <a:pt x="0" y="413003"/>
                </a:moveTo>
                <a:lnTo>
                  <a:pt x="1827276" y="413003"/>
                </a:lnTo>
                <a:lnTo>
                  <a:pt x="1827276" y="0"/>
                </a:lnTo>
                <a:lnTo>
                  <a:pt x="0" y="0"/>
                </a:lnTo>
                <a:lnTo>
                  <a:pt x="0" y="413003"/>
                </a:lnTo>
                <a:close/>
              </a:path>
            </a:pathLst>
          </a:custGeom>
          <a:ln w="12192">
            <a:solidFill>
              <a:srgbClr val="237B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970995" y="1989415"/>
            <a:ext cx="414206" cy="232577"/>
          </a:xfrm>
          <a:prstGeom prst="rect">
            <a:avLst/>
          </a:prstGeom>
          <a:solidFill>
            <a:srgbClr val="59B2C6"/>
          </a:solidFill>
        </p:spPr>
        <p:txBody>
          <a:bodyPr vert="horz" wrap="square" lIns="0" tIns="1728" rIns="0" bIns="0" rtlCol="0">
            <a:spAutoFit/>
          </a:bodyPr>
          <a:lstStyle/>
          <a:p>
            <a:pPr marL="32253">
              <a:spcBef>
                <a:spcPts val="14"/>
              </a:spcBef>
            </a:pPr>
            <a:r>
              <a:rPr lang="ru-RU" sz="1500" dirty="0">
                <a:latin typeface="Calibri"/>
                <a:cs typeface="Calibri"/>
              </a:rPr>
              <a:t>25</a:t>
            </a:r>
            <a:r>
              <a:rPr lang="ru-RU" sz="1500" spc="-11" dirty="0">
                <a:cs typeface="Calibri"/>
              </a:rPr>
              <a:t> %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464683" y="2153085"/>
            <a:ext cx="390070" cy="128926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spc="-5" dirty="0">
                <a:latin typeface="Calibri"/>
                <a:cs typeface="Calibri"/>
              </a:rPr>
              <a:t>История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050931" y="2509269"/>
            <a:ext cx="1075021" cy="195305"/>
          </a:xfrm>
          <a:custGeom>
            <a:avLst/>
            <a:gdLst/>
            <a:ahLst/>
            <a:cxnLst/>
            <a:rect l="l" t="t" r="r" b="b"/>
            <a:pathLst>
              <a:path w="1827529" h="413385">
                <a:moveTo>
                  <a:pt x="0" y="413004"/>
                </a:moveTo>
                <a:lnTo>
                  <a:pt x="1827276" y="413004"/>
                </a:lnTo>
                <a:lnTo>
                  <a:pt x="1827276" y="0"/>
                </a:lnTo>
                <a:lnTo>
                  <a:pt x="0" y="0"/>
                </a:lnTo>
                <a:lnTo>
                  <a:pt x="0" y="413004"/>
                </a:lnTo>
                <a:close/>
              </a:path>
            </a:pathLst>
          </a:custGeom>
          <a:ln w="12192">
            <a:solidFill>
              <a:srgbClr val="237B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970995" y="2373184"/>
            <a:ext cx="414206" cy="232868"/>
          </a:xfrm>
          <a:prstGeom prst="rect">
            <a:avLst/>
          </a:prstGeom>
          <a:solidFill>
            <a:srgbClr val="59B2C6"/>
          </a:solidFill>
        </p:spPr>
        <p:txBody>
          <a:bodyPr vert="horz" wrap="square" lIns="0" tIns="2016" rIns="0" bIns="0" rtlCol="0">
            <a:spAutoFit/>
          </a:bodyPr>
          <a:lstStyle/>
          <a:p>
            <a:pPr marL="32253">
              <a:spcBef>
                <a:spcPts val="16"/>
              </a:spcBef>
            </a:pPr>
            <a:r>
              <a:rPr lang="ru-RU" sz="1500" dirty="0">
                <a:latin typeface="Calibri"/>
                <a:cs typeface="Calibri"/>
              </a:rPr>
              <a:t>22</a:t>
            </a:r>
            <a:r>
              <a:rPr lang="ru-RU" sz="1500" spc="-11" dirty="0">
                <a:cs typeface="Calibri"/>
              </a:rPr>
              <a:t> %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431865" y="2542062"/>
            <a:ext cx="350163" cy="128926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spc="-5" dirty="0">
                <a:latin typeface="Calibri"/>
                <a:cs typeface="Calibri"/>
              </a:rPr>
              <a:t>Физика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050931" y="2893759"/>
            <a:ext cx="1075021" cy="195305"/>
          </a:xfrm>
          <a:custGeom>
            <a:avLst/>
            <a:gdLst/>
            <a:ahLst/>
            <a:cxnLst/>
            <a:rect l="l" t="t" r="r" b="b"/>
            <a:pathLst>
              <a:path w="1827529" h="413384">
                <a:moveTo>
                  <a:pt x="0" y="413004"/>
                </a:moveTo>
                <a:lnTo>
                  <a:pt x="1827276" y="413004"/>
                </a:lnTo>
                <a:lnTo>
                  <a:pt x="1827276" y="0"/>
                </a:lnTo>
                <a:lnTo>
                  <a:pt x="0" y="0"/>
                </a:lnTo>
                <a:lnTo>
                  <a:pt x="0" y="413004"/>
                </a:lnTo>
                <a:close/>
              </a:path>
            </a:pathLst>
          </a:custGeom>
          <a:ln w="12192">
            <a:solidFill>
              <a:srgbClr val="237B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970995" y="2757676"/>
            <a:ext cx="414206" cy="232577"/>
          </a:xfrm>
          <a:prstGeom prst="rect">
            <a:avLst/>
          </a:prstGeom>
          <a:solidFill>
            <a:srgbClr val="59B2C6"/>
          </a:solidFill>
        </p:spPr>
        <p:txBody>
          <a:bodyPr vert="horz" wrap="square" lIns="0" tIns="1728" rIns="0" bIns="0" rtlCol="0">
            <a:spAutoFit/>
          </a:bodyPr>
          <a:lstStyle/>
          <a:p>
            <a:pPr marL="32253">
              <a:spcBef>
                <a:spcPts val="14"/>
              </a:spcBef>
            </a:pPr>
            <a:r>
              <a:rPr lang="ru-RU" sz="1500" dirty="0">
                <a:latin typeface="Calibri"/>
                <a:cs typeface="Calibri"/>
              </a:rPr>
              <a:t>32</a:t>
            </a:r>
            <a:r>
              <a:rPr lang="ru-RU" sz="1500" spc="-11" dirty="0">
                <a:cs typeface="Calibri"/>
              </a:rPr>
              <a:t> %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54639" y="2923327"/>
            <a:ext cx="482186" cy="128926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lang="ru-RU" spc="-9" dirty="0">
                <a:latin typeface="Calibri"/>
                <a:cs typeface="Calibri"/>
              </a:rPr>
              <a:t>Биология</a:t>
            </a:r>
            <a:endParaRPr dirty="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928448" y="3218"/>
            <a:ext cx="3832591" cy="3233788"/>
            <a:chOff x="4081271" y="0"/>
            <a:chExt cx="8110855" cy="6844665"/>
          </a:xfrm>
        </p:grpSpPr>
        <p:sp>
          <p:nvSpPr>
            <p:cNvPr id="34" name="object 34"/>
            <p:cNvSpPr/>
            <p:nvPr/>
          </p:nvSpPr>
          <p:spPr>
            <a:xfrm>
              <a:off x="4087367" y="146304"/>
              <a:ext cx="2804160" cy="6559550"/>
            </a:xfrm>
            <a:custGeom>
              <a:avLst/>
              <a:gdLst/>
              <a:ahLst/>
              <a:cxnLst/>
              <a:rect l="l" t="t" r="r" b="b"/>
              <a:pathLst>
                <a:path w="2804159" h="6559550">
                  <a:moveTo>
                    <a:pt x="0" y="6559296"/>
                  </a:moveTo>
                  <a:lnTo>
                    <a:pt x="2804160" y="6559296"/>
                  </a:lnTo>
                  <a:lnTo>
                    <a:pt x="2804160" y="0"/>
                  </a:lnTo>
                  <a:lnTo>
                    <a:pt x="0" y="0"/>
                  </a:lnTo>
                  <a:lnTo>
                    <a:pt x="0" y="6559296"/>
                  </a:lnTo>
                  <a:close/>
                </a:path>
              </a:pathLst>
            </a:custGeom>
            <a:ln w="12192">
              <a:solidFill>
                <a:srgbClr val="237B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717791" y="146304"/>
              <a:ext cx="274320" cy="6629400"/>
            </a:xfrm>
            <a:custGeom>
              <a:avLst/>
              <a:gdLst/>
              <a:ahLst/>
              <a:cxnLst/>
              <a:rect l="l" t="t" r="r" b="b"/>
              <a:pathLst>
                <a:path w="274320" h="6629400">
                  <a:moveTo>
                    <a:pt x="274320" y="0"/>
                  </a:moveTo>
                  <a:lnTo>
                    <a:pt x="0" y="0"/>
                  </a:lnTo>
                  <a:lnTo>
                    <a:pt x="0" y="6629400"/>
                  </a:lnTo>
                  <a:lnTo>
                    <a:pt x="274320" y="6629400"/>
                  </a:lnTo>
                  <a:lnTo>
                    <a:pt x="2743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44283" y="0"/>
              <a:ext cx="5347716" cy="6844281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74173" y="2530509"/>
            <a:ext cx="1770919" cy="174605"/>
            <a:chOff x="156971" y="5356097"/>
            <a:chExt cx="3747770" cy="369570"/>
          </a:xfrm>
        </p:grpSpPr>
        <p:sp>
          <p:nvSpPr>
            <p:cNvPr id="38" name="object 38"/>
            <p:cNvSpPr/>
            <p:nvPr/>
          </p:nvSpPr>
          <p:spPr>
            <a:xfrm>
              <a:off x="170687" y="5518403"/>
              <a:ext cx="3718560" cy="0"/>
            </a:xfrm>
            <a:custGeom>
              <a:avLst/>
              <a:gdLst/>
              <a:ahLst/>
              <a:cxnLst/>
              <a:rect l="l" t="t" r="r" b="b"/>
              <a:pathLst>
                <a:path w="3718560">
                  <a:moveTo>
                    <a:pt x="0" y="0"/>
                  </a:moveTo>
                  <a:lnTo>
                    <a:pt x="3718179" y="0"/>
                  </a:lnTo>
                </a:path>
              </a:pathLst>
            </a:custGeom>
            <a:ln w="76200">
              <a:solidFill>
                <a:srgbClr val="237B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71449" y="5356097"/>
              <a:ext cx="3718560" cy="369570"/>
            </a:xfrm>
            <a:custGeom>
              <a:avLst/>
              <a:gdLst/>
              <a:ahLst/>
              <a:cxnLst/>
              <a:rect l="l" t="t" r="r" b="b"/>
              <a:pathLst>
                <a:path w="3718560" h="369570">
                  <a:moveTo>
                    <a:pt x="0" y="0"/>
                  </a:moveTo>
                  <a:lnTo>
                    <a:pt x="0" y="369328"/>
                  </a:lnTo>
                </a:path>
                <a:path w="3718560" h="369570">
                  <a:moveTo>
                    <a:pt x="3718560" y="0"/>
                  </a:moveTo>
                  <a:lnTo>
                    <a:pt x="3718560" y="369328"/>
                  </a:lnTo>
                </a:path>
              </a:pathLst>
            </a:custGeom>
            <a:ln w="28956">
              <a:solidFill>
                <a:srgbClr val="237B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6407" y="5599175"/>
              <a:ext cx="3672840" cy="80772"/>
            </a:xfrm>
            <a:prstGeom prst="rect">
              <a:avLst/>
            </a:prstGeom>
            <a:ln>
              <a:solidFill>
                <a:srgbClr val="237B8F"/>
              </a:solidFill>
            </a:ln>
          </p:spPr>
        </p:pic>
      </p:grpSp>
      <p:grpSp>
        <p:nvGrpSpPr>
          <p:cNvPr id="41" name="object 41"/>
          <p:cNvGrpSpPr/>
          <p:nvPr/>
        </p:nvGrpSpPr>
        <p:grpSpPr>
          <a:xfrm>
            <a:off x="791858" y="2750644"/>
            <a:ext cx="147026" cy="153604"/>
            <a:chOff x="2488692" y="5868923"/>
            <a:chExt cx="311150" cy="325120"/>
          </a:xfrm>
        </p:grpSpPr>
        <p:sp>
          <p:nvSpPr>
            <p:cNvPr id="42" name="object 42"/>
            <p:cNvSpPr/>
            <p:nvPr/>
          </p:nvSpPr>
          <p:spPr>
            <a:xfrm>
              <a:off x="2582418" y="5970269"/>
              <a:ext cx="99060" cy="120650"/>
            </a:xfrm>
            <a:custGeom>
              <a:avLst/>
              <a:gdLst/>
              <a:ahLst/>
              <a:cxnLst/>
              <a:rect l="l" t="t" r="r" b="b"/>
              <a:pathLst>
                <a:path w="99060" h="120650">
                  <a:moveTo>
                    <a:pt x="0" y="120395"/>
                  </a:moveTo>
                  <a:lnTo>
                    <a:pt x="99060" y="120395"/>
                  </a:lnTo>
                  <a:lnTo>
                    <a:pt x="99060" y="0"/>
                  </a:lnTo>
                  <a:lnTo>
                    <a:pt x="0" y="0"/>
                  </a:lnTo>
                  <a:lnTo>
                    <a:pt x="0" y="120395"/>
                  </a:lnTo>
                  <a:close/>
                </a:path>
                <a:path w="99060" h="120650">
                  <a:moveTo>
                    <a:pt x="53339" y="54863"/>
                  </a:moveTo>
                  <a:lnTo>
                    <a:pt x="94487" y="54863"/>
                  </a:lnTo>
                  <a:lnTo>
                    <a:pt x="94487" y="28955"/>
                  </a:lnTo>
                  <a:lnTo>
                    <a:pt x="53339" y="28955"/>
                  </a:lnTo>
                  <a:lnTo>
                    <a:pt x="53339" y="54863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503170" y="5883401"/>
              <a:ext cx="281940" cy="295910"/>
            </a:xfrm>
            <a:custGeom>
              <a:avLst/>
              <a:gdLst/>
              <a:ahLst/>
              <a:cxnLst/>
              <a:rect l="l" t="t" r="r" b="b"/>
              <a:pathLst>
                <a:path w="281939" h="295910">
                  <a:moveTo>
                    <a:pt x="0" y="147828"/>
                  </a:moveTo>
                  <a:lnTo>
                    <a:pt x="7187" y="101100"/>
                  </a:lnTo>
                  <a:lnTo>
                    <a:pt x="27200" y="60520"/>
                  </a:lnTo>
                  <a:lnTo>
                    <a:pt x="57716" y="28520"/>
                  </a:lnTo>
                  <a:lnTo>
                    <a:pt x="96414" y="7535"/>
                  </a:lnTo>
                  <a:lnTo>
                    <a:pt x="140969" y="0"/>
                  </a:lnTo>
                  <a:lnTo>
                    <a:pt x="185525" y="7535"/>
                  </a:lnTo>
                  <a:lnTo>
                    <a:pt x="224223" y="28520"/>
                  </a:lnTo>
                  <a:lnTo>
                    <a:pt x="254739" y="60520"/>
                  </a:lnTo>
                  <a:lnTo>
                    <a:pt x="274752" y="101100"/>
                  </a:lnTo>
                  <a:lnTo>
                    <a:pt x="281940" y="147828"/>
                  </a:lnTo>
                  <a:lnTo>
                    <a:pt x="274752" y="194555"/>
                  </a:lnTo>
                  <a:lnTo>
                    <a:pt x="254739" y="235135"/>
                  </a:lnTo>
                  <a:lnTo>
                    <a:pt x="224223" y="267135"/>
                  </a:lnTo>
                  <a:lnTo>
                    <a:pt x="185525" y="288120"/>
                  </a:lnTo>
                  <a:lnTo>
                    <a:pt x="140969" y="295656"/>
                  </a:lnTo>
                  <a:lnTo>
                    <a:pt x="96414" y="288120"/>
                  </a:lnTo>
                  <a:lnTo>
                    <a:pt x="57716" y="267135"/>
                  </a:lnTo>
                  <a:lnTo>
                    <a:pt x="27200" y="235135"/>
                  </a:lnTo>
                  <a:lnTo>
                    <a:pt x="7187" y="194555"/>
                  </a:lnTo>
                  <a:lnTo>
                    <a:pt x="0" y="147828"/>
                  </a:lnTo>
                  <a:close/>
                </a:path>
              </a:pathLst>
            </a:custGeom>
            <a:ln w="28956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544318" y="5926073"/>
              <a:ext cx="199390" cy="209550"/>
            </a:xfrm>
            <a:custGeom>
              <a:avLst/>
              <a:gdLst/>
              <a:ahLst/>
              <a:cxnLst/>
              <a:rect l="l" t="t" r="r" b="b"/>
              <a:pathLst>
                <a:path w="199389" h="209550">
                  <a:moveTo>
                    <a:pt x="0" y="0"/>
                  </a:moveTo>
                  <a:lnTo>
                    <a:pt x="199262" y="208953"/>
                  </a:lnTo>
                </a:path>
              </a:pathLst>
            </a:custGeom>
            <a:ln w="3810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882954" y="2733820"/>
            <a:ext cx="893856" cy="413248"/>
          </a:xfrm>
          <a:prstGeom prst="rect">
            <a:avLst/>
          </a:prstGeom>
        </p:spPr>
        <p:txBody>
          <a:bodyPr vert="horz" wrap="square" lIns="0" tIns="15551" rIns="0" bIns="0" rtlCol="0">
            <a:spAutoFit/>
          </a:bodyPr>
          <a:lstStyle/>
          <a:p>
            <a:pPr marL="163568">
              <a:spcBef>
                <a:spcPts val="122"/>
              </a:spcBef>
            </a:pPr>
            <a:r>
              <a:rPr lang="ru-RU" sz="11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9</a:t>
            </a:r>
            <a:endParaRPr sz="1100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59" marR="2304">
              <a:spcBef>
                <a:spcPts val="52"/>
              </a:spcBef>
            </a:pPr>
            <a:r>
              <a:rPr sz="7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НЕ</a:t>
            </a:r>
            <a:r>
              <a:rPr sz="700" spc="-7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z="700" spc="-9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ПОЛУЧИЛИ </a:t>
            </a:r>
            <a:r>
              <a:rPr sz="700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АТТЕСТАТЫ</a:t>
            </a:r>
            <a:endParaRPr sz="700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6" name="object 4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3068" y="2041449"/>
            <a:ext cx="142756" cy="181701"/>
          </a:xfrm>
          <a:prstGeom prst="rect">
            <a:avLst/>
          </a:prstGeom>
        </p:spPr>
      </p:pic>
      <p:sp>
        <p:nvSpPr>
          <p:cNvPr id="47" name="object 47"/>
          <p:cNvSpPr txBox="1"/>
          <p:nvPr/>
        </p:nvSpPr>
        <p:spPr>
          <a:xfrm>
            <a:off x="277189" y="1980142"/>
            <a:ext cx="842686" cy="489125"/>
          </a:xfrm>
          <a:prstGeom prst="rect">
            <a:avLst/>
          </a:prstGeom>
        </p:spPr>
        <p:txBody>
          <a:bodyPr vert="horz" wrap="square" lIns="0" tIns="47515" rIns="0" bIns="0" rtlCol="0">
            <a:spAutoFit/>
          </a:bodyPr>
          <a:lstStyle/>
          <a:p>
            <a:pPr marL="172208">
              <a:spcBef>
                <a:spcPts val="374"/>
              </a:spcBef>
            </a:pPr>
            <a:r>
              <a:rPr lang="ru-RU" sz="1300" spc="-9" dirty="0">
                <a:solidFill>
                  <a:srgbClr val="104E5D"/>
                </a:solidFill>
                <a:latin typeface="Calibri"/>
                <a:cs typeface="Calibri"/>
              </a:rPr>
              <a:t>169</a:t>
            </a:r>
            <a:endParaRPr sz="1300" dirty="0">
              <a:solidFill>
                <a:srgbClr val="104E5D"/>
              </a:solidFill>
              <a:latin typeface="Calibri"/>
              <a:cs typeface="Calibri"/>
            </a:endParaRPr>
          </a:p>
          <a:p>
            <a:pPr marL="5759" marR="2304">
              <a:spcBef>
                <a:spcPts val="185"/>
              </a:spcBef>
            </a:pPr>
            <a:r>
              <a:rPr sz="700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ВЫПУСКНИКИ ТЕКУЩЕГО</a:t>
            </a:r>
            <a:r>
              <a:rPr sz="700" spc="-18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z="700" spc="-9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ГОДА</a:t>
            </a:r>
            <a:endParaRPr sz="700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242306" y="3036371"/>
            <a:ext cx="85515" cy="82759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sz="500" spc="-11" dirty="0">
                <a:solidFill>
                  <a:srgbClr val="888888"/>
                </a:solidFill>
                <a:latin typeface="Calibri"/>
                <a:cs typeface="Calibri"/>
              </a:rPr>
              <a:t>18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799" y="33755"/>
            <a:ext cx="1017300" cy="9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13" y="65064"/>
            <a:ext cx="740038" cy="649489"/>
          </a:xfrm>
          <a:prstGeom prst="rect">
            <a:avLst/>
          </a:prstGeom>
          <a:solidFill>
            <a:srgbClr val="59B2C6"/>
          </a:solidFill>
        </p:spPr>
      </p:pic>
      <p:sp>
        <p:nvSpPr>
          <p:cNvPr id="2" name="Прямоугольник 1"/>
          <p:cNvSpPr/>
          <p:nvPr/>
        </p:nvSpPr>
        <p:spPr>
          <a:xfrm>
            <a:off x="216614" y="1071119"/>
            <a:ext cx="1661602" cy="555090"/>
          </a:xfrm>
          <a:prstGeom prst="rect">
            <a:avLst/>
          </a:prstGeom>
        </p:spPr>
        <p:txBody>
          <a:bodyPr wrap="square" lIns="41468" tIns="20734" rIns="41468" bIns="20734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Доля участников, </a:t>
            </a:r>
          </a:p>
          <a:p>
            <a:pPr algn="ctr">
              <a:lnSpc>
                <a:spcPct val="115000"/>
              </a:lnSpc>
            </a:pPr>
            <a:r>
              <a:rPr lang="ru-RU" sz="13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не набравших </a:t>
            </a:r>
          </a:p>
          <a:p>
            <a:pPr algn="ctr">
              <a:lnSpc>
                <a:spcPct val="115000"/>
              </a:lnSpc>
            </a:pPr>
            <a:r>
              <a:rPr lang="ru-RU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проходной балл</a:t>
            </a:r>
          </a:p>
        </p:txBody>
      </p:sp>
    </p:spTree>
    <p:extLst>
      <p:ext uri="{BB962C8B-B14F-4D97-AF65-F5344CB8AC3E}">
        <p14:creationId xmlns:p14="http://schemas.microsoft.com/office/powerpoint/2010/main" val="65408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61038" cy="3240088"/>
          </a:xfrm>
          <a:prstGeom prst="rect">
            <a:avLst/>
          </a:prstGeom>
        </p:spPr>
      </p:pic>
      <p:sp>
        <p:nvSpPr>
          <p:cNvPr id="22" name="object 3"/>
          <p:cNvSpPr/>
          <p:nvPr/>
        </p:nvSpPr>
        <p:spPr>
          <a:xfrm>
            <a:off x="1950585" y="877798"/>
            <a:ext cx="149323" cy="117775"/>
          </a:xfrm>
          <a:custGeom>
            <a:avLst/>
            <a:gdLst/>
            <a:ahLst/>
            <a:cxnLst/>
            <a:rect l="l" t="t" r="r" b="b"/>
            <a:pathLst>
              <a:path w="360044" h="360044">
                <a:moveTo>
                  <a:pt x="179997" y="0"/>
                </a:moveTo>
                <a:lnTo>
                  <a:pt x="132144" y="6433"/>
                </a:lnTo>
                <a:lnTo>
                  <a:pt x="89146" y="24586"/>
                </a:lnTo>
                <a:lnTo>
                  <a:pt x="52717" y="52736"/>
                </a:lnTo>
                <a:lnTo>
                  <a:pt x="24573" y="89163"/>
                </a:lnTo>
                <a:lnTo>
                  <a:pt x="6429" y="132144"/>
                </a:lnTo>
                <a:lnTo>
                  <a:pt x="0" y="179959"/>
                </a:lnTo>
                <a:lnTo>
                  <a:pt x="6429" y="227826"/>
                </a:lnTo>
                <a:lnTo>
                  <a:pt x="24573" y="270843"/>
                </a:lnTo>
                <a:lnTo>
                  <a:pt x="52717" y="307292"/>
                </a:lnTo>
                <a:lnTo>
                  <a:pt x="89146" y="335454"/>
                </a:lnTo>
                <a:lnTo>
                  <a:pt x="132144" y="353610"/>
                </a:lnTo>
                <a:lnTo>
                  <a:pt x="179997" y="360044"/>
                </a:lnTo>
                <a:lnTo>
                  <a:pt x="227845" y="353610"/>
                </a:lnTo>
                <a:lnTo>
                  <a:pt x="270842" y="335454"/>
                </a:lnTo>
                <a:lnTo>
                  <a:pt x="307271" y="307292"/>
                </a:lnTo>
                <a:lnTo>
                  <a:pt x="335417" y="270843"/>
                </a:lnTo>
                <a:lnTo>
                  <a:pt x="353564" y="227826"/>
                </a:lnTo>
                <a:lnTo>
                  <a:pt x="359994" y="179959"/>
                </a:lnTo>
                <a:lnTo>
                  <a:pt x="353564" y="132144"/>
                </a:lnTo>
                <a:lnTo>
                  <a:pt x="335417" y="89163"/>
                </a:lnTo>
                <a:lnTo>
                  <a:pt x="307271" y="52736"/>
                </a:lnTo>
                <a:lnTo>
                  <a:pt x="270842" y="24586"/>
                </a:lnTo>
                <a:lnTo>
                  <a:pt x="227845" y="6433"/>
                </a:lnTo>
                <a:lnTo>
                  <a:pt x="179997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67"/>
          <p:cNvSpPr txBox="1"/>
          <p:nvPr/>
        </p:nvSpPr>
        <p:spPr>
          <a:xfrm>
            <a:off x="61205" y="938893"/>
            <a:ext cx="1007130" cy="221664"/>
          </a:xfrm>
          <a:prstGeom prst="rect">
            <a:avLst/>
          </a:prstGeom>
        </p:spPr>
        <p:txBody>
          <a:bodyPr vert="horz" wrap="square" lIns="0" tIns="6160" rIns="0" bIns="0" rtlCol="0">
            <a:spAutoFit/>
          </a:bodyPr>
          <a:lstStyle/>
          <a:p>
            <a:pPr algn="ctr" defTabSz="365710" hangingPunct="0">
              <a:spcBef>
                <a:spcPts val="200"/>
              </a:spcBef>
            </a:pPr>
            <a:r>
              <a:rPr sz="700" b="1" dirty="0">
                <a:solidFill>
                  <a:srgbClr val="104E5D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Федеральная  повестка  развития</a:t>
            </a:r>
          </a:p>
        </p:txBody>
      </p:sp>
      <p:sp>
        <p:nvSpPr>
          <p:cNvPr id="31" name="object 68"/>
          <p:cNvSpPr txBox="1"/>
          <p:nvPr/>
        </p:nvSpPr>
        <p:spPr>
          <a:xfrm>
            <a:off x="74076" y="1599535"/>
            <a:ext cx="1045385" cy="113942"/>
          </a:xfrm>
          <a:prstGeom prst="rect">
            <a:avLst/>
          </a:prstGeom>
        </p:spPr>
        <p:txBody>
          <a:bodyPr vert="horz" wrap="square" lIns="0" tIns="6160" rIns="0" bIns="0" rtlCol="0">
            <a:spAutoFit/>
          </a:bodyPr>
          <a:lstStyle/>
          <a:p>
            <a:pPr marR="2594" algn="ctr" defTabSz="365710" hangingPunct="0">
              <a:spcBef>
                <a:spcPts val="200"/>
              </a:spcBef>
            </a:pPr>
            <a:r>
              <a:rPr sz="700" b="1" dirty="0">
                <a:solidFill>
                  <a:srgbClr val="104E5D"/>
                </a:solidFill>
                <a:latin typeface="Century Gothic" panose="020B0502020202020204" pitchFamily="34" charset="0"/>
                <a:ea typeface="Arial"/>
                <a:cs typeface="Arial"/>
              </a:rPr>
              <a:t>Внешние  </a:t>
            </a:r>
            <a:r>
              <a:rPr sz="700" b="1" dirty="0" err="1">
                <a:solidFill>
                  <a:srgbClr val="104E5D"/>
                </a:solidFill>
                <a:latin typeface="Century Gothic" panose="020B0502020202020204" pitchFamily="34" charset="0"/>
                <a:ea typeface="Arial"/>
                <a:cs typeface="Arial"/>
              </a:rPr>
              <a:t>вызовы</a:t>
            </a:r>
            <a:r>
              <a:rPr sz="700" b="1" dirty="0">
                <a:solidFill>
                  <a:srgbClr val="104E5D"/>
                </a:solidFill>
                <a:latin typeface="Century Gothic" panose="020B0502020202020204" pitchFamily="34" charset="0"/>
                <a:ea typeface="Arial"/>
                <a:cs typeface="Arial"/>
              </a:rPr>
              <a:t>  </a:t>
            </a:r>
            <a:endParaRPr lang="ru-RU" sz="700" b="1" dirty="0">
              <a:solidFill>
                <a:srgbClr val="104E5D"/>
              </a:solidFill>
              <a:latin typeface="Century Gothic" panose="020B0502020202020204" pitchFamily="34" charset="0"/>
              <a:ea typeface="Arial"/>
              <a:cs typeface="Arial"/>
            </a:endParaRPr>
          </a:p>
        </p:txBody>
      </p:sp>
      <p:sp>
        <p:nvSpPr>
          <p:cNvPr id="34" name="object 72"/>
          <p:cNvSpPr txBox="1"/>
          <p:nvPr/>
        </p:nvSpPr>
        <p:spPr>
          <a:xfrm>
            <a:off x="237673" y="2064027"/>
            <a:ext cx="1205736" cy="113942"/>
          </a:xfrm>
          <a:prstGeom prst="rect">
            <a:avLst/>
          </a:prstGeom>
        </p:spPr>
        <p:txBody>
          <a:bodyPr vert="horz" wrap="square" lIns="0" tIns="6160" rIns="0" bIns="0" rtlCol="0">
            <a:spAutoFit/>
          </a:bodyPr>
          <a:lstStyle/>
          <a:p>
            <a:pPr marR="2594" algn="ctr" defTabSz="365710" hangingPunct="0">
              <a:spcBef>
                <a:spcPts val="200"/>
              </a:spcBef>
            </a:pPr>
            <a:r>
              <a:rPr lang="ru-RU" sz="700" b="1" dirty="0">
                <a:solidFill>
                  <a:srgbClr val="104E5D"/>
                </a:solidFill>
                <a:latin typeface="Century Gothic" panose="020B0502020202020204" pitchFamily="34" charset="0"/>
                <a:ea typeface="Arial"/>
                <a:cs typeface="Arial"/>
              </a:rPr>
              <a:t>Запрос о</a:t>
            </a:r>
            <a:r>
              <a:rPr sz="700" b="1" dirty="0" err="1">
                <a:solidFill>
                  <a:srgbClr val="104E5D"/>
                </a:solidFill>
                <a:latin typeface="Century Gothic" panose="020B0502020202020204" pitchFamily="34" charset="0"/>
                <a:ea typeface="Arial"/>
                <a:cs typeface="Arial"/>
              </a:rPr>
              <a:t>бщественности</a:t>
            </a:r>
            <a:endParaRPr sz="700" b="1" dirty="0">
              <a:solidFill>
                <a:srgbClr val="104E5D"/>
              </a:solidFill>
              <a:latin typeface="Century Gothic" panose="020B0502020202020204" pitchFamily="34" charset="0"/>
              <a:ea typeface="Arial"/>
              <a:cs typeface="Arial"/>
            </a:endParaRPr>
          </a:p>
        </p:txBody>
      </p:sp>
      <p:sp>
        <p:nvSpPr>
          <p:cNvPr id="39" name="object 77"/>
          <p:cNvSpPr/>
          <p:nvPr/>
        </p:nvSpPr>
        <p:spPr>
          <a:xfrm rot="11824173">
            <a:off x="1792178" y="2516982"/>
            <a:ext cx="316812" cy="222573"/>
          </a:xfrm>
          <a:custGeom>
            <a:avLst/>
            <a:gdLst/>
            <a:ahLst/>
            <a:cxnLst/>
            <a:rect l="l" t="t" r="r" b="b"/>
            <a:pathLst>
              <a:path w="554354" h="469900">
                <a:moveTo>
                  <a:pt x="553974" y="0"/>
                </a:moveTo>
                <a:lnTo>
                  <a:pt x="495903" y="10580"/>
                </a:lnTo>
                <a:lnTo>
                  <a:pt x="440944" y="23845"/>
                </a:lnTo>
                <a:lnTo>
                  <a:pt x="389098" y="39794"/>
                </a:lnTo>
                <a:lnTo>
                  <a:pt x="340364" y="58429"/>
                </a:lnTo>
                <a:lnTo>
                  <a:pt x="294744" y="79750"/>
                </a:lnTo>
                <a:lnTo>
                  <a:pt x="252237" y="103758"/>
                </a:lnTo>
                <a:lnTo>
                  <a:pt x="212845" y="130455"/>
                </a:lnTo>
                <a:lnTo>
                  <a:pt x="176567" y="159841"/>
                </a:lnTo>
                <a:lnTo>
                  <a:pt x="143404" y="191916"/>
                </a:lnTo>
                <a:lnTo>
                  <a:pt x="113357" y="226683"/>
                </a:lnTo>
                <a:lnTo>
                  <a:pt x="86426" y="264141"/>
                </a:lnTo>
                <a:lnTo>
                  <a:pt x="62611" y="304291"/>
                </a:lnTo>
                <a:lnTo>
                  <a:pt x="0" y="291973"/>
                </a:lnTo>
                <a:lnTo>
                  <a:pt x="73405" y="469391"/>
                </a:lnTo>
                <a:lnTo>
                  <a:pt x="225425" y="336423"/>
                </a:lnTo>
                <a:lnTo>
                  <a:pt x="162940" y="323976"/>
                </a:lnTo>
                <a:lnTo>
                  <a:pt x="176502" y="284302"/>
                </a:lnTo>
                <a:lnTo>
                  <a:pt x="194464" y="246674"/>
                </a:lnTo>
                <a:lnTo>
                  <a:pt x="216826" y="211091"/>
                </a:lnTo>
                <a:lnTo>
                  <a:pt x="243587" y="177553"/>
                </a:lnTo>
                <a:lnTo>
                  <a:pt x="274745" y="146060"/>
                </a:lnTo>
                <a:lnTo>
                  <a:pt x="310299" y="116610"/>
                </a:lnTo>
                <a:lnTo>
                  <a:pt x="350248" y="89204"/>
                </a:lnTo>
                <a:lnTo>
                  <a:pt x="394592" y="63840"/>
                </a:lnTo>
                <a:lnTo>
                  <a:pt x="443328" y="40519"/>
                </a:lnTo>
                <a:lnTo>
                  <a:pt x="496455" y="19239"/>
                </a:lnTo>
                <a:lnTo>
                  <a:pt x="553974" y="0"/>
                </a:lnTo>
                <a:close/>
              </a:path>
            </a:pathLst>
          </a:custGeom>
          <a:solidFill>
            <a:srgbClr val="237B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71"/>
          <p:cNvSpPr txBox="1"/>
          <p:nvPr/>
        </p:nvSpPr>
        <p:spPr>
          <a:xfrm>
            <a:off x="1001656" y="2590601"/>
            <a:ext cx="617293" cy="113942"/>
          </a:xfrm>
          <a:prstGeom prst="rect">
            <a:avLst/>
          </a:prstGeom>
        </p:spPr>
        <p:txBody>
          <a:bodyPr vert="horz" wrap="square" lIns="0" tIns="6160" rIns="0" bIns="0" rtlCol="0">
            <a:spAutoFit/>
          </a:bodyPr>
          <a:lstStyle/>
          <a:p>
            <a:pPr marR="2594" algn="ctr" defTabSz="365710" hangingPunct="0">
              <a:spcBef>
                <a:spcPts val="200"/>
              </a:spcBef>
            </a:pPr>
            <a:r>
              <a:rPr sz="700" b="1" dirty="0" err="1" smtClean="0">
                <a:solidFill>
                  <a:srgbClr val="104E5D"/>
                </a:solidFill>
                <a:latin typeface="Century Gothic" panose="020B0502020202020204" pitchFamily="34" charset="0"/>
                <a:ea typeface="Arial"/>
                <a:cs typeface="Arial"/>
              </a:rPr>
              <a:t>Результаты</a:t>
            </a:r>
            <a:endParaRPr sz="700" b="1" dirty="0">
              <a:solidFill>
                <a:srgbClr val="104E5D"/>
              </a:solidFill>
              <a:latin typeface="Century Gothic" panose="020B0502020202020204" pitchFamily="34" charset="0"/>
              <a:ea typeface="Arial"/>
              <a:cs typeface="Arial"/>
            </a:endParaRPr>
          </a:p>
        </p:txBody>
      </p:sp>
      <p:sp>
        <p:nvSpPr>
          <p:cNvPr id="45" name="object 13"/>
          <p:cNvSpPr txBox="1"/>
          <p:nvPr/>
        </p:nvSpPr>
        <p:spPr>
          <a:xfrm>
            <a:off x="1883900" y="1277574"/>
            <a:ext cx="2453223" cy="218910"/>
          </a:xfrm>
          <a:prstGeom prst="rect">
            <a:avLst/>
          </a:prstGeom>
        </p:spPr>
        <p:txBody>
          <a:bodyPr vert="horz" wrap="square" lIns="0" tIns="21721" rIns="0" bIns="0" rtlCol="0">
            <a:spAutoFit/>
          </a:bodyPr>
          <a:lstStyle/>
          <a:p>
            <a:pPr marL="6484" marR="2594" algn="ctr">
              <a:lnSpc>
                <a:spcPct val="80000"/>
              </a:lnSpc>
              <a:spcBef>
                <a:spcPts val="171"/>
              </a:spcBef>
            </a:pPr>
            <a:r>
              <a:rPr lang="ru-RU" b="1" dirty="0">
                <a:solidFill>
                  <a:srgbClr val="237B8F"/>
                </a:solidFill>
                <a:latin typeface="Century Gothic" panose="020B0502020202020204" pitchFamily="34" charset="0"/>
                <a:ea typeface="Arial"/>
                <a:cs typeface="Gotham Pro Light" panose="02000503030000020004" pitchFamily="2" charset="0"/>
                <a:sym typeface="Arial"/>
              </a:rPr>
              <a:t>Воспитание гармонично развитой </a:t>
            </a:r>
            <a:r>
              <a:rPr lang="ru-RU" b="1" dirty="0" smtClean="0">
                <a:solidFill>
                  <a:srgbClr val="237B8F"/>
                </a:solidFill>
                <a:latin typeface="Century Gothic" panose="020B0502020202020204" pitchFamily="34" charset="0"/>
                <a:ea typeface="Arial"/>
                <a:cs typeface="Gotham Pro Light" panose="02000503030000020004" pitchFamily="2" charset="0"/>
                <a:sym typeface="Arial"/>
              </a:rPr>
              <a:t>и социально </a:t>
            </a:r>
            <a:r>
              <a:rPr lang="ru-RU" b="1" dirty="0">
                <a:solidFill>
                  <a:srgbClr val="237B8F"/>
                </a:solidFill>
                <a:latin typeface="Century Gothic" panose="020B0502020202020204" pitchFamily="34" charset="0"/>
                <a:ea typeface="Arial"/>
                <a:cs typeface="Gotham Pro Light" panose="02000503030000020004" pitchFamily="2" charset="0"/>
                <a:sym typeface="Arial"/>
              </a:rPr>
              <a:t>ответственной личности</a:t>
            </a:r>
            <a:endParaRPr b="1" dirty="0">
              <a:solidFill>
                <a:srgbClr val="237B8F"/>
              </a:solidFill>
              <a:latin typeface="Century Gothic" panose="020B0502020202020204" pitchFamily="34" charset="0"/>
              <a:ea typeface="Arial"/>
              <a:cs typeface="Gotham Pro Light" panose="02000503030000020004" pitchFamily="2" charset="0"/>
              <a:sym typeface="Arial"/>
            </a:endParaRPr>
          </a:p>
        </p:txBody>
      </p:sp>
      <p:sp>
        <p:nvSpPr>
          <p:cNvPr id="47" name="object 13"/>
          <p:cNvSpPr txBox="1"/>
          <p:nvPr/>
        </p:nvSpPr>
        <p:spPr>
          <a:xfrm>
            <a:off x="3378259" y="1808125"/>
            <a:ext cx="878581" cy="243532"/>
          </a:xfrm>
          <a:prstGeom prst="rect">
            <a:avLst/>
          </a:prstGeom>
        </p:spPr>
        <p:txBody>
          <a:bodyPr vert="horz" wrap="square" lIns="0" tIns="21721" rIns="0" bIns="0" rtlCol="0">
            <a:spAutoFit/>
          </a:bodyPr>
          <a:lstStyle/>
          <a:p>
            <a:pPr marL="6484" marR="2594" algn="ctr">
              <a:lnSpc>
                <a:spcPct val="80000"/>
              </a:lnSpc>
              <a:spcBef>
                <a:spcPts val="171"/>
              </a:spcBef>
            </a:pPr>
            <a:r>
              <a:rPr lang="ru-RU" sz="600" b="1" dirty="0">
                <a:solidFill>
                  <a:srgbClr val="104E5D"/>
                </a:solidFill>
                <a:latin typeface="Century Gothic" panose="020B0502020202020204" pitchFamily="34" charset="0"/>
                <a:ea typeface="Arial"/>
                <a:cs typeface="Gotham Pro Light" panose="02000503030000020004" pitchFamily="2" charset="0"/>
              </a:rPr>
              <a:t>Цифровая трансформация отрасли</a:t>
            </a:r>
            <a:endParaRPr sz="600" b="1" dirty="0">
              <a:solidFill>
                <a:srgbClr val="104E5D"/>
              </a:solidFill>
              <a:latin typeface="Century Gothic" panose="020B0502020202020204" pitchFamily="34" charset="0"/>
              <a:ea typeface="Arial"/>
              <a:cs typeface="Gotham Pro Light" panose="02000503030000020004" pitchFamily="2" charset="0"/>
            </a:endParaRPr>
          </a:p>
        </p:txBody>
      </p:sp>
      <p:sp>
        <p:nvSpPr>
          <p:cNvPr id="48" name="object 13"/>
          <p:cNvSpPr txBox="1"/>
          <p:nvPr/>
        </p:nvSpPr>
        <p:spPr>
          <a:xfrm>
            <a:off x="3289059" y="835577"/>
            <a:ext cx="1066934" cy="294828"/>
          </a:xfrm>
          <a:prstGeom prst="rect">
            <a:avLst/>
          </a:prstGeom>
        </p:spPr>
        <p:txBody>
          <a:bodyPr vert="horz" wrap="square" lIns="0" tIns="21721" rIns="0" bIns="0" rtlCol="0">
            <a:spAutoFit/>
          </a:bodyPr>
          <a:lstStyle/>
          <a:p>
            <a:pPr marL="6484" marR="2594" algn="ctr">
              <a:lnSpc>
                <a:spcPct val="80000"/>
              </a:lnSpc>
              <a:spcBef>
                <a:spcPts val="171"/>
              </a:spcBef>
            </a:pPr>
            <a:r>
              <a:rPr lang="ru-RU" sz="600" b="1" dirty="0">
                <a:solidFill>
                  <a:srgbClr val="104E5D"/>
                </a:solidFill>
                <a:latin typeface="Century Gothic" panose="020B0502020202020204" pitchFamily="34" charset="0"/>
                <a:ea typeface="Arial"/>
                <a:cs typeface="Gotham Pro Light" panose="02000503030000020004" pitchFamily="2" charset="0"/>
              </a:rPr>
              <a:t>Исполнение Указов </a:t>
            </a:r>
          </a:p>
          <a:p>
            <a:pPr marL="6484" marR="2594" algn="ctr">
              <a:lnSpc>
                <a:spcPct val="80000"/>
              </a:lnSpc>
              <a:spcBef>
                <a:spcPts val="171"/>
              </a:spcBef>
            </a:pPr>
            <a:r>
              <a:rPr lang="ru-RU" sz="600" b="1" dirty="0">
                <a:solidFill>
                  <a:srgbClr val="104E5D"/>
                </a:solidFill>
                <a:latin typeface="Century Gothic" panose="020B0502020202020204" pitchFamily="34" charset="0"/>
                <a:ea typeface="Arial"/>
                <a:cs typeface="Gotham Pro Light" panose="02000503030000020004" pitchFamily="2" charset="0"/>
              </a:rPr>
              <a:t>и Посланий</a:t>
            </a:r>
          </a:p>
          <a:p>
            <a:pPr marL="6484" marR="2594" algn="ctr">
              <a:lnSpc>
                <a:spcPct val="80000"/>
              </a:lnSpc>
              <a:spcBef>
                <a:spcPts val="171"/>
              </a:spcBef>
            </a:pPr>
            <a:r>
              <a:rPr lang="ru-RU" sz="600" b="1" dirty="0">
                <a:solidFill>
                  <a:srgbClr val="104E5D"/>
                </a:solidFill>
                <a:latin typeface="Century Gothic" panose="020B0502020202020204" pitchFamily="34" charset="0"/>
                <a:ea typeface="Arial"/>
                <a:cs typeface="Gotham Pro Light" panose="02000503030000020004" pitchFamily="2" charset="0"/>
              </a:rPr>
              <a:t>Президента РФ </a:t>
            </a:r>
            <a:endParaRPr sz="600" b="1" dirty="0">
              <a:solidFill>
                <a:srgbClr val="104E5D"/>
              </a:solidFill>
              <a:latin typeface="Century Gothic" panose="020B0502020202020204" pitchFamily="34" charset="0"/>
              <a:ea typeface="Arial"/>
              <a:cs typeface="Gotham Pro Light" panose="02000503030000020004" pitchFamily="2" charset="0"/>
            </a:endParaRPr>
          </a:p>
        </p:txBody>
      </p:sp>
      <p:sp>
        <p:nvSpPr>
          <p:cNvPr id="49" name="object 13"/>
          <p:cNvSpPr txBox="1"/>
          <p:nvPr/>
        </p:nvSpPr>
        <p:spPr>
          <a:xfrm>
            <a:off x="2025247" y="821527"/>
            <a:ext cx="878581" cy="269180"/>
          </a:xfrm>
          <a:prstGeom prst="rect">
            <a:avLst/>
          </a:prstGeom>
        </p:spPr>
        <p:txBody>
          <a:bodyPr vert="horz" wrap="square" lIns="0" tIns="21721" rIns="0" bIns="0" rtlCol="0">
            <a:spAutoFit/>
          </a:bodyPr>
          <a:lstStyle/>
          <a:p>
            <a:pPr marL="6484" marR="2594" algn="ctr">
              <a:lnSpc>
                <a:spcPct val="80000"/>
              </a:lnSpc>
              <a:spcBef>
                <a:spcPts val="171"/>
              </a:spcBef>
            </a:pPr>
            <a:r>
              <a:rPr lang="ru-RU" sz="600" b="1" dirty="0">
                <a:solidFill>
                  <a:srgbClr val="104E5D"/>
                </a:solidFill>
                <a:latin typeface="Century Gothic" panose="020B0502020202020204" pitchFamily="34" charset="0"/>
                <a:ea typeface="Arial"/>
                <a:cs typeface="Gotham Pro Light" panose="02000503030000020004" pitchFamily="2" charset="0"/>
              </a:rPr>
              <a:t>Реализация национальных </a:t>
            </a:r>
          </a:p>
          <a:p>
            <a:pPr marL="6484" marR="2594" algn="ctr">
              <a:lnSpc>
                <a:spcPct val="80000"/>
              </a:lnSpc>
              <a:spcBef>
                <a:spcPts val="171"/>
              </a:spcBef>
            </a:pPr>
            <a:r>
              <a:rPr lang="ru-RU" sz="600" b="1" dirty="0">
                <a:solidFill>
                  <a:srgbClr val="104E5D"/>
                </a:solidFill>
                <a:latin typeface="Century Gothic" panose="020B0502020202020204" pitchFamily="34" charset="0"/>
                <a:ea typeface="Arial"/>
                <a:cs typeface="Gotham Pro Light" panose="02000503030000020004" pitchFamily="2" charset="0"/>
              </a:rPr>
              <a:t>проектов</a:t>
            </a:r>
            <a:endParaRPr sz="600" b="1" dirty="0">
              <a:solidFill>
                <a:srgbClr val="104E5D"/>
              </a:solidFill>
              <a:latin typeface="Century Gothic" panose="020B0502020202020204" pitchFamily="34" charset="0"/>
              <a:ea typeface="Arial"/>
              <a:cs typeface="Gotham Pro Light" panose="02000503030000020004" pitchFamily="2" charset="0"/>
            </a:endParaRPr>
          </a:p>
        </p:txBody>
      </p:sp>
      <p:sp>
        <p:nvSpPr>
          <p:cNvPr id="27" name="object 3"/>
          <p:cNvSpPr/>
          <p:nvPr/>
        </p:nvSpPr>
        <p:spPr>
          <a:xfrm>
            <a:off x="3127434" y="878450"/>
            <a:ext cx="149323" cy="117775"/>
          </a:xfrm>
          <a:custGeom>
            <a:avLst/>
            <a:gdLst/>
            <a:ahLst/>
            <a:cxnLst/>
            <a:rect l="l" t="t" r="r" b="b"/>
            <a:pathLst>
              <a:path w="360044" h="360044">
                <a:moveTo>
                  <a:pt x="179997" y="0"/>
                </a:moveTo>
                <a:lnTo>
                  <a:pt x="132144" y="6433"/>
                </a:lnTo>
                <a:lnTo>
                  <a:pt x="89146" y="24586"/>
                </a:lnTo>
                <a:lnTo>
                  <a:pt x="52717" y="52736"/>
                </a:lnTo>
                <a:lnTo>
                  <a:pt x="24573" y="89163"/>
                </a:lnTo>
                <a:lnTo>
                  <a:pt x="6429" y="132144"/>
                </a:lnTo>
                <a:lnTo>
                  <a:pt x="0" y="179959"/>
                </a:lnTo>
                <a:lnTo>
                  <a:pt x="6429" y="227826"/>
                </a:lnTo>
                <a:lnTo>
                  <a:pt x="24573" y="270843"/>
                </a:lnTo>
                <a:lnTo>
                  <a:pt x="52717" y="307292"/>
                </a:lnTo>
                <a:lnTo>
                  <a:pt x="89146" y="335454"/>
                </a:lnTo>
                <a:lnTo>
                  <a:pt x="132144" y="353610"/>
                </a:lnTo>
                <a:lnTo>
                  <a:pt x="179997" y="360044"/>
                </a:lnTo>
                <a:lnTo>
                  <a:pt x="227845" y="353610"/>
                </a:lnTo>
                <a:lnTo>
                  <a:pt x="270842" y="335454"/>
                </a:lnTo>
                <a:lnTo>
                  <a:pt x="307271" y="307292"/>
                </a:lnTo>
                <a:lnTo>
                  <a:pt x="335417" y="270843"/>
                </a:lnTo>
                <a:lnTo>
                  <a:pt x="353564" y="227826"/>
                </a:lnTo>
                <a:lnTo>
                  <a:pt x="359994" y="179959"/>
                </a:lnTo>
                <a:lnTo>
                  <a:pt x="353564" y="132144"/>
                </a:lnTo>
                <a:lnTo>
                  <a:pt x="335417" y="89163"/>
                </a:lnTo>
                <a:lnTo>
                  <a:pt x="307271" y="52736"/>
                </a:lnTo>
                <a:lnTo>
                  <a:pt x="270842" y="24586"/>
                </a:lnTo>
                <a:lnTo>
                  <a:pt x="227845" y="6433"/>
                </a:lnTo>
                <a:lnTo>
                  <a:pt x="179997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3"/>
          <p:cNvSpPr txBox="1"/>
          <p:nvPr/>
        </p:nvSpPr>
        <p:spPr>
          <a:xfrm>
            <a:off x="6434922" y="7994172"/>
            <a:ext cx="26128" cy="2545701"/>
          </a:xfrm>
          <a:prstGeom prst="rect">
            <a:avLst/>
          </a:prstGeom>
        </p:spPr>
        <p:txBody>
          <a:bodyPr vert="horz" wrap="square" lIns="0" tIns="21721" rIns="0" bIns="0" rtlCol="0">
            <a:spAutoFit/>
          </a:bodyPr>
          <a:lstStyle/>
          <a:p>
            <a:pPr marL="6484" marR="2594" algn="ctr">
              <a:lnSpc>
                <a:spcPct val="80000"/>
              </a:lnSpc>
              <a:spcBef>
                <a:spcPts val="171"/>
              </a:spcBef>
            </a:pPr>
            <a:r>
              <a:rPr lang="ru-RU" sz="5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Arial"/>
                <a:cs typeface="Gotham Pro Light" panose="02000503030000020004" pitchFamily="2" charset="0"/>
              </a:rPr>
              <a:t>Создание современных и безопасных условий</a:t>
            </a:r>
            <a:endParaRPr sz="5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  <a:ea typeface="Arial"/>
              <a:cs typeface="Gotham Pro Light" panose="02000503030000020004" pitchFamily="2" charset="0"/>
            </a:endParaRPr>
          </a:p>
        </p:txBody>
      </p:sp>
      <p:sp>
        <p:nvSpPr>
          <p:cNvPr id="32" name="object 13"/>
          <p:cNvSpPr txBox="1"/>
          <p:nvPr/>
        </p:nvSpPr>
        <p:spPr>
          <a:xfrm>
            <a:off x="2223919" y="1808125"/>
            <a:ext cx="656379" cy="243532"/>
          </a:xfrm>
          <a:prstGeom prst="rect">
            <a:avLst/>
          </a:prstGeom>
        </p:spPr>
        <p:txBody>
          <a:bodyPr vert="horz" wrap="square" lIns="0" tIns="21721" rIns="0" bIns="0" rtlCol="0">
            <a:spAutoFit/>
          </a:bodyPr>
          <a:lstStyle/>
          <a:p>
            <a:pPr marL="6484" marR="2594" algn="ctr">
              <a:lnSpc>
                <a:spcPct val="80000"/>
              </a:lnSpc>
              <a:spcBef>
                <a:spcPts val="171"/>
              </a:spcBef>
            </a:pPr>
            <a:r>
              <a:rPr lang="ru-RU" sz="600" b="1" dirty="0">
                <a:solidFill>
                  <a:srgbClr val="104E5D"/>
                </a:solidFill>
                <a:latin typeface="Century Gothic" panose="020B0502020202020204" pitchFamily="34" charset="0"/>
                <a:ea typeface="Arial"/>
                <a:cs typeface="Gotham Pro Light" panose="02000503030000020004" pitchFamily="2" charset="0"/>
              </a:rPr>
              <a:t>Повышение качества образования</a:t>
            </a:r>
            <a:endParaRPr sz="600" b="1" dirty="0">
              <a:solidFill>
                <a:srgbClr val="104E5D"/>
              </a:solidFill>
              <a:latin typeface="Century Gothic" panose="020B0502020202020204" pitchFamily="34" charset="0"/>
              <a:ea typeface="Arial"/>
              <a:cs typeface="Gotham Pro Light" panose="02000503030000020004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05404" y="1231054"/>
            <a:ext cx="903728" cy="268741"/>
          </a:xfrm>
          <a:prstGeom prst="rect">
            <a:avLst/>
          </a:prstGeom>
        </p:spPr>
        <p:txBody>
          <a:bodyPr wrap="square" lIns="46685" tIns="23343" rIns="46685" bIns="23343">
            <a:spAutoFit/>
          </a:bodyPr>
          <a:lstStyle/>
          <a:p>
            <a:pPr marL="6484" marR="2594" algn="ctr">
              <a:lnSpc>
                <a:spcPct val="80000"/>
              </a:lnSpc>
              <a:spcBef>
                <a:spcPts val="171"/>
              </a:spcBef>
              <a:buClr>
                <a:srgbClr val="00B0F0"/>
              </a:buClr>
              <a:defRPr sz="1800"/>
            </a:pPr>
            <a:r>
              <a:rPr lang="ru-RU" sz="600" b="1" dirty="0">
                <a:solidFill>
                  <a:srgbClr val="104E5D"/>
                </a:solidFill>
                <a:latin typeface="Century Gothic" panose="020B0502020202020204" pitchFamily="34" charset="0"/>
                <a:ea typeface="Arial"/>
                <a:cs typeface="Gotham Pro Light" panose="02000503030000020004" pitchFamily="2" charset="0"/>
              </a:rPr>
              <a:t>Возможности для самореализации и развития талантов</a:t>
            </a:r>
          </a:p>
        </p:txBody>
      </p:sp>
      <p:sp>
        <p:nvSpPr>
          <p:cNvPr id="37" name="object 18"/>
          <p:cNvSpPr/>
          <p:nvPr/>
        </p:nvSpPr>
        <p:spPr>
          <a:xfrm>
            <a:off x="1017229" y="733255"/>
            <a:ext cx="3180165" cy="2017485"/>
          </a:xfrm>
          <a:custGeom>
            <a:avLst/>
            <a:gdLst/>
            <a:ahLst/>
            <a:cxnLst/>
            <a:rect l="l" t="t" r="r" b="b"/>
            <a:pathLst>
              <a:path w="6271259" h="5270500">
                <a:moveTo>
                  <a:pt x="6104589" y="5257800"/>
                </a:moveTo>
                <a:lnTo>
                  <a:pt x="5208590" y="5257800"/>
                </a:lnTo>
                <a:lnTo>
                  <a:pt x="5249030" y="5270500"/>
                </a:lnTo>
                <a:lnTo>
                  <a:pt x="6047277" y="5270500"/>
                </a:lnTo>
                <a:lnTo>
                  <a:pt x="6104589" y="5257800"/>
                </a:lnTo>
                <a:close/>
              </a:path>
              <a:path w="6271259" h="5270500">
                <a:moveTo>
                  <a:pt x="5283874" y="5245100"/>
                </a:moveTo>
                <a:lnTo>
                  <a:pt x="4998185" y="5245100"/>
                </a:lnTo>
                <a:lnTo>
                  <a:pt x="5041316" y="5257800"/>
                </a:lnTo>
                <a:lnTo>
                  <a:pt x="5323720" y="5257800"/>
                </a:lnTo>
                <a:lnTo>
                  <a:pt x="5283874" y="5245100"/>
                </a:lnTo>
                <a:close/>
              </a:path>
              <a:path w="6271259" h="5270500">
                <a:moveTo>
                  <a:pt x="6227648" y="5245100"/>
                </a:moveTo>
                <a:lnTo>
                  <a:pt x="6061316" y="5245100"/>
                </a:lnTo>
                <a:lnTo>
                  <a:pt x="6006709" y="5257800"/>
                </a:lnTo>
                <a:lnTo>
                  <a:pt x="6195092" y="5257800"/>
                </a:lnTo>
                <a:lnTo>
                  <a:pt x="6227648" y="5245100"/>
                </a:lnTo>
                <a:close/>
              </a:path>
              <a:path w="6271259" h="5270500">
                <a:moveTo>
                  <a:pt x="5075843" y="5232400"/>
                </a:moveTo>
                <a:lnTo>
                  <a:pt x="4865852" y="5232400"/>
                </a:lnTo>
                <a:lnTo>
                  <a:pt x="4910440" y="5245100"/>
                </a:lnTo>
                <a:lnTo>
                  <a:pt x="5118577" y="5245100"/>
                </a:lnTo>
                <a:lnTo>
                  <a:pt x="5075843" y="5232400"/>
                </a:lnTo>
                <a:close/>
              </a:path>
              <a:path w="6271259" h="5270500">
                <a:moveTo>
                  <a:pt x="6268643" y="5232400"/>
                </a:moveTo>
                <a:lnTo>
                  <a:pt x="6188959" y="5232400"/>
                </a:lnTo>
                <a:lnTo>
                  <a:pt x="6152654" y="5245100"/>
                </a:lnTo>
                <a:lnTo>
                  <a:pt x="6270713" y="5245100"/>
                </a:lnTo>
                <a:lnTo>
                  <a:pt x="6268643" y="5232400"/>
                </a:lnTo>
                <a:close/>
              </a:path>
              <a:path w="6271259" h="5270500">
                <a:moveTo>
                  <a:pt x="4899684" y="5219700"/>
                </a:moveTo>
                <a:lnTo>
                  <a:pt x="4775313" y="5219700"/>
                </a:lnTo>
                <a:lnTo>
                  <a:pt x="4820805" y="5232400"/>
                </a:lnTo>
                <a:lnTo>
                  <a:pt x="4944480" y="5232400"/>
                </a:lnTo>
                <a:lnTo>
                  <a:pt x="4899684" y="5219700"/>
                </a:lnTo>
                <a:close/>
              </a:path>
              <a:path w="6271259" h="5270500">
                <a:moveTo>
                  <a:pt x="4808662" y="5207000"/>
                </a:moveTo>
                <a:lnTo>
                  <a:pt x="4683042" y="5207000"/>
                </a:lnTo>
                <a:lnTo>
                  <a:pt x="4729387" y="5219700"/>
                </a:lnTo>
                <a:lnTo>
                  <a:pt x="4854407" y="5219700"/>
                </a:lnTo>
                <a:lnTo>
                  <a:pt x="4808662" y="5207000"/>
                </a:lnTo>
                <a:close/>
              </a:path>
              <a:path w="6271259" h="5270500">
                <a:moveTo>
                  <a:pt x="4668764" y="5194300"/>
                </a:moveTo>
                <a:lnTo>
                  <a:pt x="4589147" y="5194300"/>
                </a:lnTo>
                <a:lnTo>
                  <a:pt x="4636291" y="5207000"/>
                </a:lnTo>
                <a:lnTo>
                  <a:pt x="4715827" y="5207000"/>
                </a:lnTo>
                <a:lnTo>
                  <a:pt x="4668764" y="5194300"/>
                </a:lnTo>
                <a:close/>
              </a:path>
              <a:path w="6271259" h="5270500">
                <a:moveTo>
                  <a:pt x="4177745" y="5105400"/>
                </a:moveTo>
                <a:lnTo>
                  <a:pt x="4098988" y="5105400"/>
                </a:lnTo>
                <a:lnTo>
                  <a:pt x="4298766" y="5156200"/>
                </a:lnTo>
                <a:lnTo>
                  <a:pt x="4347991" y="5156200"/>
                </a:lnTo>
                <a:lnTo>
                  <a:pt x="4445488" y="5181600"/>
                </a:lnTo>
                <a:lnTo>
                  <a:pt x="4493732" y="5181600"/>
                </a:lnTo>
                <a:lnTo>
                  <a:pt x="4541623" y="5194300"/>
                </a:lnTo>
                <a:lnTo>
                  <a:pt x="4621289" y="5194300"/>
                </a:lnTo>
                <a:lnTo>
                  <a:pt x="4525157" y="5168900"/>
                </a:lnTo>
                <a:lnTo>
                  <a:pt x="4476529" y="5168900"/>
                </a:lnTo>
                <a:lnTo>
                  <a:pt x="4378215" y="5143500"/>
                </a:lnTo>
                <a:lnTo>
                  <a:pt x="4328557" y="5143500"/>
                </a:lnTo>
                <a:lnTo>
                  <a:pt x="4177745" y="5105400"/>
                </a:lnTo>
                <a:close/>
              </a:path>
              <a:path w="6271259" h="5270500">
                <a:moveTo>
                  <a:pt x="16205" y="0"/>
                </a:moveTo>
                <a:lnTo>
                  <a:pt x="0" y="0"/>
                </a:lnTo>
                <a:lnTo>
                  <a:pt x="4657" y="63500"/>
                </a:lnTo>
                <a:lnTo>
                  <a:pt x="9760" y="127000"/>
                </a:lnTo>
                <a:lnTo>
                  <a:pt x="15307" y="203200"/>
                </a:lnTo>
                <a:lnTo>
                  <a:pt x="21293" y="266700"/>
                </a:lnTo>
                <a:lnTo>
                  <a:pt x="27715" y="330200"/>
                </a:lnTo>
                <a:lnTo>
                  <a:pt x="34569" y="393700"/>
                </a:lnTo>
                <a:lnTo>
                  <a:pt x="41853" y="457200"/>
                </a:lnTo>
                <a:lnTo>
                  <a:pt x="49562" y="520700"/>
                </a:lnTo>
                <a:lnTo>
                  <a:pt x="57693" y="571500"/>
                </a:lnTo>
                <a:lnTo>
                  <a:pt x="66243" y="635000"/>
                </a:lnTo>
                <a:lnTo>
                  <a:pt x="75208" y="698500"/>
                </a:lnTo>
                <a:lnTo>
                  <a:pt x="84585" y="762000"/>
                </a:lnTo>
                <a:lnTo>
                  <a:pt x="94371" y="825500"/>
                </a:lnTo>
                <a:lnTo>
                  <a:pt x="104561" y="876300"/>
                </a:lnTo>
                <a:lnTo>
                  <a:pt x="115153" y="939800"/>
                </a:lnTo>
                <a:lnTo>
                  <a:pt x="126143" y="990600"/>
                </a:lnTo>
                <a:lnTo>
                  <a:pt x="137527" y="1054100"/>
                </a:lnTo>
                <a:lnTo>
                  <a:pt x="149303" y="1104900"/>
                </a:lnTo>
                <a:lnTo>
                  <a:pt x="161466" y="1168400"/>
                </a:lnTo>
                <a:lnTo>
                  <a:pt x="174013" y="1219200"/>
                </a:lnTo>
                <a:lnTo>
                  <a:pt x="186941" y="1282700"/>
                </a:lnTo>
                <a:lnTo>
                  <a:pt x="200247" y="1333500"/>
                </a:lnTo>
                <a:lnTo>
                  <a:pt x="213926" y="1384300"/>
                </a:lnTo>
                <a:lnTo>
                  <a:pt x="227976" y="1447800"/>
                </a:lnTo>
                <a:lnTo>
                  <a:pt x="242393" y="1498600"/>
                </a:lnTo>
                <a:lnTo>
                  <a:pt x="257173" y="1549400"/>
                </a:lnTo>
                <a:lnTo>
                  <a:pt x="272313" y="1600200"/>
                </a:lnTo>
                <a:lnTo>
                  <a:pt x="287810" y="1651000"/>
                </a:lnTo>
                <a:lnTo>
                  <a:pt x="303660" y="1701800"/>
                </a:lnTo>
                <a:lnTo>
                  <a:pt x="319860" y="1752600"/>
                </a:lnTo>
                <a:lnTo>
                  <a:pt x="336406" y="1803400"/>
                </a:lnTo>
                <a:lnTo>
                  <a:pt x="353294" y="1854200"/>
                </a:lnTo>
                <a:lnTo>
                  <a:pt x="370523" y="1905000"/>
                </a:lnTo>
                <a:lnTo>
                  <a:pt x="388087" y="1955800"/>
                </a:lnTo>
                <a:lnTo>
                  <a:pt x="405983" y="2006600"/>
                </a:lnTo>
                <a:lnTo>
                  <a:pt x="424209" y="2057400"/>
                </a:lnTo>
                <a:lnTo>
                  <a:pt x="442760" y="2108200"/>
                </a:lnTo>
                <a:lnTo>
                  <a:pt x="461633" y="2146300"/>
                </a:lnTo>
                <a:lnTo>
                  <a:pt x="480825" y="2197100"/>
                </a:lnTo>
                <a:lnTo>
                  <a:pt x="500332" y="2247900"/>
                </a:lnTo>
                <a:lnTo>
                  <a:pt x="520150" y="2286000"/>
                </a:lnTo>
                <a:lnTo>
                  <a:pt x="540278" y="2336800"/>
                </a:lnTo>
                <a:lnTo>
                  <a:pt x="560709" y="2374900"/>
                </a:lnTo>
                <a:lnTo>
                  <a:pt x="581443" y="2425700"/>
                </a:lnTo>
                <a:lnTo>
                  <a:pt x="602474" y="2463800"/>
                </a:lnTo>
                <a:lnTo>
                  <a:pt x="623800" y="2514600"/>
                </a:lnTo>
                <a:lnTo>
                  <a:pt x="645417" y="2552700"/>
                </a:lnTo>
                <a:lnTo>
                  <a:pt x="667321" y="2603500"/>
                </a:lnTo>
                <a:lnTo>
                  <a:pt x="689510" y="2641600"/>
                </a:lnTo>
                <a:lnTo>
                  <a:pt x="711979" y="2679700"/>
                </a:lnTo>
                <a:lnTo>
                  <a:pt x="734725" y="2730500"/>
                </a:lnTo>
                <a:lnTo>
                  <a:pt x="757746" y="2768600"/>
                </a:lnTo>
                <a:lnTo>
                  <a:pt x="781036" y="2806700"/>
                </a:lnTo>
                <a:lnTo>
                  <a:pt x="804594" y="2844800"/>
                </a:lnTo>
                <a:lnTo>
                  <a:pt x="828415" y="2882900"/>
                </a:lnTo>
                <a:lnTo>
                  <a:pt x="852496" y="2921000"/>
                </a:lnTo>
                <a:lnTo>
                  <a:pt x="876833" y="2959100"/>
                </a:lnTo>
                <a:lnTo>
                  <a:pt x="901424" y="3009900"/>
                </a:lnTo>
                <a:lnTo>
                  <a:pt x="926264" y="3048000"/>
                </a:lnTo>
                <a:lnTo>
                  <a:pt x="951350" y="3073400"/>
                </a:lnTo>
                <a:lnTo>
                  <a:pt x="976680" y="3111500"/>
                </a:lnTo>
                <a:lnTo>
                  <a:pt x="1002248" y="3149600"/>
                </a:lnTo>
                <a:lnTo>
                  <a:pt x="1028052" y="3187700"/>
                </a:lnTo>
                <a:lnTo>
                  <a:pt x="1054089" y="3225800"/>
                </a:lnTo>
                <a:lnTo>
                  <a:pt x="1080355" y="3263900"/>
                </a:lnTo>
                <a:lnTo>
                  <a:pt x="1106846" y="3302000"/>
                </a:lnTo>
                <a:lnTo>
                  <a:pt x="1133559" y="3327400"/>
                </a:lnTo>
                <a:lnTo>
                  <a:pt x="1160491" y="3365500"/>
                </a:lnTo>
                <a:lnTo>
                  <a:pt x="1187637" y="3403600"/>
                </a:lnTo>
                <a:lnTo>
                  <a:pt x="1214996" y="3429000"/>
                </a:lnTo>
                <a:lnTo>
                  <a:pt x="1242563" y="3467100"/>
                </a:lnTo>
                <a:lnTo>
                  <a:pt x="1270334" y="3505200"/>
                </a:lnTo>
                <a:lnTo>
                  <a:pt x="1298307" y="3530600"/>
                </a:lnTo>
                <a:lnTo>
                  <a:pt x="1326478" y="3568700"/>
                </a:lnTo>
                <a:lnTo>
                  <a:pt x="1354843" y="3594100"/>
                </a:lnTo>
                <a:lnTo>
                  <a:pt x="1383400" y="3632200"/>
                </a:lnTo>
                <a:lnTo>
                  <a:pt x="1441071" y="3683000"/>
                </a:lnTo>
                <a:lnTo>
                  <a:pt x="1470180" y="3721100"/>
                </a:lnTo>
                <a:lnTo>
                  <a:pt x="1528925" y="3771900"/>
                </a:lnTo>
                <a:lnTo>
                  <a:pt x="1558554" y="3810000"/>
                </a:lnTo>
                <a:lnTo>
                  <a:pt x="1648430" y="3886200"/>
                </a:lnTo>
                <a:lnTo>
                  <a:pt x="1678706" y="3924300"/>
                </a:lnTo>
                <a:lnTo>
                  <a:pt x="1832314" y="4051300"/>
                </a:lnTo>
                <a:lnTo>
                  <a:pt x="2021086" y="4203700"/>
                </a:lnTo>
                <a:lnTo>
                  <a:pt x="2052971" y="4216400"/>
                </a:lnTo>
                <a:lnTo>
                  <a:pt x="2149281" y="4292600"/>
                </a:lnTo>
                <a:lnTo>
                  <a:pt x="2181592" y="4305300"/>
                </a:lnTo>
                <a:lnTo>
                  <a:pt x="2279097" y="4381500"/>
                </a:lnTo>
                <a:lnTo>
                  <a:pt x="2311778" y="4394200"/>
                </a:lnTo>
                <a:lnTo>
                  <a:pt x="2344543" y="4419600"/>
                </a:lnTo>
                <a:lnTo>
                  <a:pt x="2377389" y="4432300"/>
                </a:lnTo>
                <a:lnTo>
                  <a:pt x="2428948" y="4470400"/>
                </a:lnTo>
                <a:lnTo>
                  <a:pt x="2532578" y="4521200"/>
                </a:lnTo>
                <a:lnTo>
                  <a:pt x="2584622" y="4559300"/>
                </a:lnTo>
                <a:lnTo>
                  <a:pt x="3057503" y="4787900"/>
                </a:lnTo>
                <a:lnTo>
                  <a:pt x="3110302" y="4800600"/>
                </a:lnTo>
                <a:lnTo>
                  <a:pt x="3215896" y="4851400"/>
                </a:lnTo>
                <a:lnTo>
                  <a:pt x="3268664" y="4864100"/>
                </a:lnTo>
                <a:lnTo>
                  <a:pt x="3321395" y="4889500"/>
                </a:lnTo>
                <a:lnTo>
                  <a:pt x="3374077" y="4902200"/>
                </a:lnTo>
                <a:lnTo>
                  <a:pt x="3426695" y="4927600"/>
                </a:lnTo>
                <a:lnTo>
                  <a:pt x="3531690" y="4953000"/>
                </a:lnTo>
                <a:lnTo>
                  <a:pt x="3584040" y="4978400"/>
                </a:lnTo>
                <a:lnTo>
                  <a:pt x="3792149" y="5029200"/>
                </a:lnTo>
                <a:lnTo>
                  <a:pt x="3843788" y="5054600"/>
                </a:lnTo>
                <a:lnTo>
                  <a:pt x="4048391" y="5105400"/>
                </a:lnTo>
                <a:lnTo>
                  <a:pt x="4126908" y="5105400"/>
                </a:lnTo>
                <a:lnTo>
                  <a:pt x="3764534" y="5016500"/>
                </a:lnTo>
                <a:lnTo>
                  <a:pt x="3712001" y="4991100"/>
                </a:lnTo>
                <a:lnTo>
                  <a:pt x="3553557" y="4953000"/>
                </a:lnTo>
                <a:lnTo>
                  <a:pt x="3500507" y="4927600"/>
                </a:lnTo>
                <a:lnTo>
                  <a:pt x="3447362" y="4914900"/>
                </a:lnTo>
                <a:lnTo>
                  <a:pt x="3394137" y="4889500"/>
                </a:lnTo>
                <a:lnTo>
                  <a:pt x="3340844" y="4876800"/>
                </a:lnTo>
                <a:lnTo>
                  <a:pt x="3287498" y="4851400"/>
                </a:lnTo>
                <a:lnTo>
                  <a:pt x="3234112" y="4838700"/>
                </a:lnTo>
                <a:lnTo>
                  <a:pt x="3180701" y="4813300"/>
                </a:lnTo>
                <a:lnTo>
                  <a:pt x="3127277" y="4800600"/>
                </a:lnTo>
                <a:lnTo>
                  <a:pt x="2595422" y="4546600"/>
                </a:lnTo>
                <a:lnTo>
                  <a:pt x="2542777" y="4508500"/>
                </a:lnTo>
                <a:lnTo>
                  <a:pt x="2437964" y="4457700"/>
                </a:lnTo>
                <a:lnTo>
                  <a:pt x="2385822" y="4419600"/>
                </a:lnTo>
                <a:lnTo>
                  <a:pt x="2352787" y="4406900"/>
                </a:lnTo>
                <a:lnTo>
                  <a:pt x="2286967" y="4356100"/>
                </a:lnTo>
                <a:lnTo>
                  <a:pt x="2254188" y="4343400"/>
                </a:lnTo>
                <a:lnTo>
                  <a:pt x="2188911" y="4292600"/>
                </a:lnTo>
                <a:lnTo>
                  <a:pt x="2156420" y="4279900"/>
                </a:lnTo>
                <a:lnTo>
                  <a:pt x="1995582" y="4152900"/>
                </a:lnTo>
                <a:lnTo>
                  <a:pt x="1963762" y="4140200"/>
                </a:lnTo>
                <a:lnTo>
                  <a:pt x="1806596" y="4013200"/>
                </a:lnTo>
                <a:lnTo>
                  <a:pt x="1775574" y="3987800"/>
                </a:lnTo>
                <a:lnTo>
                  <a:pt x="1744697" y="3949700"/>
                </a:lnTo>
                <a:lnTo>
                  <a:pt x="1622716" y="3848100"/>
                </a:lnTo>
                <a:lnTo>
                  <a:pt x="1592620" y="3810000"/>
                </a:lnTo>
                <a:lnTo>
                  <a:pt x="1503344" y="3733800"/>
                </a:lnTo>
                <a:lnTo>
                  <a:pt x="1473935" y="3695700"/>
                </a:lnTo>
                <a:lnTo>
                  <a:pt x="1444707" y="3670300"/>
                </a:lnTo>
                <a:lnTo>
                  <a:pt x="1415663" y="3632200"/>
                </a:lnTo>
                <a:lnTo>
                  <a:pt x="1386807" y="3606800"/>
                </a:lnTo>
                <a:lnTo>
                  <a:pt x="1358142" y="3568700"/>
                </a:lnTo>
                <a:lnTo>
                  <a:pt x="1329672" y="3543300"/>
                </a:lnTo>
                <a:lnTo>
                  <a:pt x="1301400" y="3505200"/>
                </a:lnTo>
                <a:lnTo>
                  <a:pt x="1273331" y="3479800"/>
                </a:lnTo>
                <a:lnTo>
                  <a:pt x="1245467" y="3441700"/>
                </a:lnTo>
                <a:lnTo>
                  <a:pt x="1217811" y="3416300"/>
                </a:lnTo>
                <a:lnTo>
                  <a:pt x="1190368" y="3378200"/>
                </a:lnTo>
                <a:lnTo>
                  <a:pt x="1163142" y="3340100"/>
                </a:lnTo>
                <a:lnTo>
                  <a:pt x="1136135" y="3302000"/>
                </a:lnTo>
                <a:lnTo>
                  <a:pt x="1109351" y="3276600"/>
                </a:lnTo>
                <a:lnTo>
                  <a:pt x="1082793" y="3238500"/>
                </a:lnTo>
                <a:lnTo>
                  <a:pt x="1056466" y="3200400"/>
                </a:lnTo>
                <a:lnTo>
                  <a:pt x="1030372" y="3162300"/>
                </a:lnTo>
                <a:lnTo>
                  <a:pt x="1004516" y="3124200"/>
                </a:lnTo>
                <a:lnTo>
                  <a:pt x="978901" y="3086100"/>
                </a:lnTo>
                <a:lnTo>
                  <a:pt x="953529" y="3048000"/>
                </a:lnTo>
                <a:lnTo>
                  <a:pt x="928406" y="3009900"/>
                </a:lnTo>
                <a:lnTo>
                  <a:pt x="903534" y="2971800"/>
                </a:lnTo>
                <a:lnTo>
                  <a:pt x="878917" y="2933700"/>
                </a:lnTo>
                <a:lnTo>
                  <a:pt x="854559" y="2895600"/>
                </a:lnTo>
                <a:lnTo>
                  <a:pt x="830462" y="2857500"/>
                </a:lnTo>
                <a:lnTo>
                  <a:pt x="806631" y="2819400"/>
                </a:lnTo>
                <a:lnTo>
                  <a:pt x="783069" y="2781300"/>
                </a:lnTo>
                <a:lnTo>
                  <a:pt x="759779" y="2743200"/>
                </a:lnTo>
                <a:lnTo>
                  <a:pt x="736766" y="2692400"/>
                </a:lnTo>
                <a:lnTo>
                  <a:pt x="714032" y="2654300"/>
                </a:lnTo>
                <a:lnTo>
                  <a:pt x="691581" y="2616200"/>
                </a:lnTo>
                <a:lnTo>
                  <a:pt x="669417" y="2565400"/>
                </a:lnTo>
                <a:lnTo>
                  <a:pt x="647544" y="2527300"/>
                </a:lnTo>
                <a:lnTo>
                  <a:pt x="625964" y="2476500"/>
                </a:lnTo>
                <a:lnTo>
                  <a:pt x="604681" y="2438400"/>
                </a:lnTo>
                <a:lnTo>
                  <a:pt x="583699" y="2387600"/>
                </a:lnTo>
                <a:lnTo>
                  <a:pt x="563022" y="2349500"/>
                </a:lnTo>
                <a:lnTo>
                  <a:pt x="542653" y="2298700"/>
                </a:lnTo>
                <a:lnTo>
                  <a:pt x="522594" y="2260600"/>
                </a:lnTo>
                <a:lnTo>
                  <a:pt x="502851" y="2209800"/>
                </a:lnTo>
                <a:lnTo>
                  <a:pt x="483427" y="2159000"/>
                </a:lnTo>
                <a:lnTo>
                  <a:pt x="464324" y="2108200"/>
                </a:lnTo>
                <a:lnTo>
                  <a:pt x="445547" y="2070100"/>
                </a:lnTo>
                <a:lnTo>
                  <a:pt x="427099" y="2019300"/>
                </a:lnTo>
                <a:lnTo>
                  <a:pt x="408984" y="1968500"/>
                </a:lnTo>
                <a:lnTo>
                  <a:pt x="391205" y="1917700"/>
                </a:lnTo>
                <a:lnTo>
                  <a:pt x="373766" y="1866900"/>
                </a:lnTo>
                <a:lnTo>
                  <a:pt x="356669" y="1816100"/>
                </a:lnTo>
                <a:lnTo>
                  <a:pt x="339920" y="1765300"/>
                </a:lnTo>
                <a:lnTo>
                  <a:pt x="323521" y="1714500"/>
                </a:lnTo>
                <a:lnTo>
                  <a:pt x="307475" y="1663700"/>
                </a:lnTo>
                <a:lnTo>
                  <a:pt x="291788" y="1612900"/>
                </a:lnTo>
                <a:lnTo>
                  <a:pt x="276460" y="1562100"/>
                </a:lnTo>
                <a:lnTo>
                  <a:pt x="261498" y="1511300"/>
                </a:lnTo>
                <a:lnTo>
                  <a:pt x="246903" y="1447800"/>
                </a:lnTo>
                <a:lnTo>
                  <a:pt x="232680" y="1397000"/>
                </a:lnTo>
                <a:lnTo>
                  <a:pt x="218832" y="1346200"/>
                </a:lnTo>
                <a:lnTo>
                  <a:pt x="205362" y="1282700"/>
                </a:lnTo>
                <a:lnTo>
                  <a:pt x="192275" y="1231900"/>
                </a:lnTo>
                <a:lnTo>
                  <a:pt x="179573" y="1168400"/>
                </a:lnTo>
                <a:lnTo>
                  <a:pt x="167260" y="1117600"/>
                </a:lnTo>
                <a:lnTo>
                  <a:pt x="155340" y="1054100"/>
                </a:lnTo>
                <a:lnTo>
                  <a:pt x="143816" y="1003300"/>
                </a:lnTo>
                <a:lnTo>
                  <a:pt x="132692" y="939800"/>
                </a:lnTo>
                <a:lnTo>
                  <a:pt x="121972" y="889000"/>
                </a:lnTo>
                <a:lnTo>
                  <a:pt x="111658" y="825500"/>
                </a:lnTo>
                <a:lnTo>
                  <a:pt x="101754" y="762000"/>
                </a:lnTo>
                <a:lnTo>
                  <a:pt x="92264" y="698500"/>
                </a:lnTo>
                <a:lnTo>
                  <a:pt x="83192" y="647700"/>
                </a:lnTo>
                <a:lnTo>
                  <a:pt x="74541" y="584200"/>
                </a:lnTo>
                <a:lnTo>
                  <a:pt x="66314" y="520700"/>
                </a:lnTo>
                <a:lnTo>
                  <a:pt x="58515" y="457200"/>
                </a:lnTo>
                <a:lnTo>
                  <a:pt x="51148" y="393700"/>
                </a:lnTo>
                <a:lnTo>
                  <a:pt x="44216" y="330200"/>
                </a:lnTo>
                <a:lnTo>
                  <a:pt x="37722" y="266700"/>
                </a:lnTo>
                <a:lnTo>
                  <a:pt x="31671" y="203200"/>
                </a:lnTo>
                <a:lnTo>
                  <a:pt x="26065" y="127000"/>
                </a:lnTo>
                <a:lnTo>
                  <a:pt x="20908" y="63500"/>
                </a:lnTo>
                <a:lnTo>
                  <a:pt x="16205" y="0"/>
                </a:lnTo>
                <a:close/>
              </a:path>
            </a:pathLst>
          </a:custGeom>
          <a:solidFill>
            <a:srgbClr val="F6891F">
              <a:alpha val="96000"/>
            </a:srgbClr>
          </a:solidFill>
        </p:spPr>
        <p:txBody>
          <a:bodyPr wrap="square" lIns="0" tIns="0" rIns="0" bIns="0" rtlCol="0"/>
          <a:lstStyle/>
          <a:p>
            <a:endParaRPr sz="700">
              <a:latin typeface="Century Gothic" panose="020B0502020202020204" pitchFamily="34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/>
            </a:extLst>
          </p:cNvPr>
          <p:cNvSpPr/>
          <p:nvPr/>
        </p:nvSpPr>
        <p:spPr>
          <a:xfrm rot="10800000" flipV="1">
            <a:off x="745761" y="526355"/>
            <a:ext cx="3283339" cy="21054"/>
          </a:xfrm>
          <a:prstGeom prst="rect">
            <a:avLst/>
          </a:prstGeom>
          <a:solidFill>
            <a:srgbClr val="237B8F"/>
          </a:solidFill>
          <a:ln>
            <a:solidFill>
              <a:srgbClr val="0063B8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46685" tIns="23343" rIns="46685" bIns="23343" anchor="ctr"/>
          <a:lstStyle/>
          <a:p>
            <a:pPr algn="ctr">
              <a:defRPr/>
            </a:pPr>
            <a:endParaRPr lang="ru-RU" sz="1000"/>
          </a:p>
        </p:txBody>
      </p:sp>
      <p:sp>
        <p:nvSpPr>
          <p:cNvPr id="43" name="Прямоугольник 42">
            <a:extLst>
              <a:ext uri="{FF2B5EF4-FFF2-40B4-BE49-F238E27FC236}"/>
            </a:extLst>
          </p:cNvPr>
          <p:cNvSpPr/>
          <p:nvPr/>
        </p:nvSpPr>
        <p:spPr>
          <a:xfrm>
            <a:off x="1645752" y="460184"/>
            <a:ext cx="2859652" cy="18799"/>
          </a:xfrm>
          <a:prstGeom prst="rect">
            <a:avLst/>
          </a:prstGeom>
          <a:solidFill>
            <a:srgbClr val="237B8F"/>
          </a:solidFill>
          <a:ln>
            <a:solidFill>
              <a:srgbClr val="59B2C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46685" tIns="23343" rIns="46685" bIns="23343" anchor="ctr"/>
          <a:lstStyle/>
          <a:p>
            <a:pPr algn="ctr">
              <a:defRPr/>
            </a:pPr>
            <a:endParaRPr lang="ru-RU" sz="900"/>
          </a:p>
        </p:txBody>
      </p:sp>
      <p:sp>
        <p:nvSpPr>
          <p:cNvPr id="44" name="Прямоугольник 43">
            <a:extLst>
              <a:ext uri="{FF2B5EF4-FFF2-40B4-BE49-F238E27FC236}"/>
            </a:extLst>
          </p:cNvPr>
          <p:cNvSpPr/>
          <p:nvPr/>
        </p:nvSpPr>
        <p:spPr>
          <a:xfrm>
            <a:off x="61205" y="62411"/>
            <a:ext cx="5568214" cy="327091"/>
          </a:xfrm>
          <a:prstGeom prst="rect">
            <a:avLst/>
          </a:prstGeom>
          <a:solidFill>
            <a:srgbClr val="23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685" tIns="23343" rIns="46685" bIns="23343" anchor="ctr"/>
          <a:lstStyle/>
          <a:p>
            <a:pPr>
              <a:defRPr/>
            </a:pPr>
            <a:endParaRPr lang="ru-RU" b="1" cap="all" dirty="0"/>
          </a:p>
        </p:txBody>
      </p:sp>
      <p:sp>
        <p:nvSpPr>
          <p:cNvPr id="46" name="TextBox 43"/>
          <p:cNvSpPr txBox="1">
            <a:spLocks noChangeArrowheads="1"/>
          </p:cNvSpPr>
          <p:nvPr/>
        </p:nvSpPr>
        <p:spPr bwMode="auto">
          <a:xfrm>
            <a:off x="226916" y="74667"/>
            <a:ext cx="5350816" cy="31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5277" tIns="17638" rIns="35277" bIns="17638">
            <a:spAutoFit/>
          </a:bodyPr>
          <a:lstStyle>
            <a:lvl1pPr marL="9525" defTabSz="690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defTabSz="690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defTabSz="6905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defTabSz="6905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6905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4863" lvl="1" indent="0" algn="ctr">
              <a:spcBef>
                <a:spcPts val="38"/>
              </a:spcBef>
              <a:buNone/>
            </a:pPr>
            <a:r>
              <a:rPr lang="ru-RU" sz="900" b="1" cap="al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Приоритетные </a:t>
            </a:r>
            <a:r>
              <a:rPr lang="ru-RU" sz="900" b="1" cap="all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задачи  развития  системы </a:t>
            </a:r>
            <a:endParaRPr lang="ru-RU" sz="900" b="1" cap="all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863" lvl="1" indent="0" algn="ctr">
              <a:spcBef>
                <a:spcPts val="38"/>
              </a:spcBef>
              <a:buNone/>
            </a:pPr>
            <a:r>
              <a:rPr lang="ru-RU" sz="900" b="1" cap="al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общего </a:t>
            </a:r>
            <a:r>
              <a:rPr lang="ru-RU" sz="900" b="1" cap="all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образования</a:t>
            </a:r>
            <a:endParaRPr lang="ru-RU" sz="900" b="1" cap="all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3" name="object 77"/>
          <p:cNvSpPr/>
          <p:nvPr/>
        </p:nvSpPr>
        <p:spPr>
          <a:xfrm rot="11824173">
            <a:off x="1285003" y="2195046"/>
            <a:ext cx="316812" cy="236001"/>
          </a:xfrm>
          <a:custGeom>
            <a:avLst/>
            <a:gdLst/>
            <a:ahLst/>
            <a:cxnLst/>
            <a:rect l="l" t="t" r="r" b="b"/>
            <a:pathLst>
              <a:path w="554354" h="469900">
                <a:moveTo>
                  <a:pt x="553974" y="0"/>
                </a:moveTo>
                <a:lnTo>
                  <a:pt x="495903" y="10580"/>
                </a:lnTo>
                <a:lnTo>
                  <a:pt x="440944" y="23845"/>
                </a:lnTo>
                <a:lnTo>
                  <a:pt x="389098" y="39794"/>
                </a:lnTo>
                <a:lnTo>
                  <a:pt x="340364" y="58429"/>
                </a:lnTo>
                <a:lnTo>
                  <a:pt x="294744" y="79750"/>
                </a:lnTo>
                <a:lnTo>
                  <a:pt x="252237" y="103758"/>
                </a:lnTo>
                <a:lnTo>
                  <a:pt x="212845" y="130455"/>
                </a:lnTo>
                <a:lnTo>
                  <a:pt x="176567" y="159841"/>
                </a:lnTo>
                <a:lnTo>
                  <a:pt x="143404" y="191916"/>
                </a:lnTo>
                <a:lnTo>
                  <a:pt x="113357" y="226683"/>
                </a:lnTo>
                <a:lnTo>
                  <a:pt x="86426" y="264141"/>
                </a:lnTo>
                <a:lnTo>
                  <a:pt x="62611" y="304291"/>
                </a:lnTo>
                <a:lnTo>
                  <a:pt x="0" y="291973"/>
                </a:lnTo>
                <a:lnTo>
                  <a:pt x="73405" y="469391"/>
                </a:lnTo>
                <a:lnTo>
                  <a:pt x="225425" y="336423"/>
                </a:lnTo>
                <a:lnTo>
                  <a:pt x="162940" y="323976"/>
                </a:lnTo>
                <a:lnTo>
                  <a:pt x="176502" y="284302"/>
                </a:lnTo>
                <a:lnTo>
                  <a:pt x="194464" y="246674"/>
                </a:lnTo>
                <a:lnTo>
                  <a:pt x="216826" y="211091"/>
                </a:lnTo>
                <a:lnTo>
                  <a:pt x="243587" y="177553"/>
                </a:lnTo>
                <a:lnTo>
                  <a:pt x="274745" y="146060"/>
                </a:lnTo>
                <a:lnTo>
                  <a:pt x="310299" y="116610"/>
                </a:lnTo>
                <a:lnTo>
                  <a:pt x="350248" y="89204"/>
                </a:lnTo>
                <a:lnTo>
                  <a:pt x="394592" y="63840"/>
                </a:lnTo>
                <a:lnTo>
                  <a:pt x="443328" y="40519"/>
                </a:lnTo>
                <a:lnTo>
                  <a:pt x="496455" y="19239"/>
                </a:lnTo>
                <a:lnTo>
                  <a:pt x="553974" y="0"/>
                </a:lnTo>
                <a:close/>
              </a:path>
            </a:pathLst>
          </a:custGeom>
          <a:solidFill>
            <a:srgbClr val="237B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77"/>
          <p:cNvSpPr/>
          <p:nvPr/>
        </p:nvSpPr>
        <p:spPr>
          <a:xfrm rot="11824173">
            <a:off x="961054" y="1719653"/>
            <a:ext cx="316812" cy="222573"/>
          </a:xfrm>
          <a:custGeom>
            <a:avLst/>
            <a:gdLst/>
            <a:ahLst/>
            <a:cxnLst/>
            <a:rect l="l" t="t" r="r" b="b"/>
            <a:pathLst>
              <a:path w="554354" h="469900">
                <a:moveTo>
                  <a:pt x="553974" y="0"/>
                </a:moveTo>
                <a:lnTo>
                  <a:pt x="495903" y="10580"/>
                </a:lnTo>
                <a:lnTo>
                  <a:pt x="440944" y="23845"/>
                </a:lnTo>
                <a:lnTo>
                  <a:pt x="389098" y="39794"/>
                </a:lnTo>
                <a:lnTo>
                  <a:pt x="340364" y="58429"/>
                </a:lnTo>
                <a:lnTo>
                  <a:pt x="294744" y="79750"/>
                </a:lnTo>
                <a:lnTo>
                  <a:pt x="252237" y="103758"/>
                </a:lnTo>
                <a:lnTo>
                  <a:pt x="212845" y="130455"/>
                </a:lnTo>
                <a:lnTo>
                  <a:pt x="176567" y="159841"/>
                </a:lnTo>
                <a:lnTo>
                  <a:pt x="143404" y="191916"/>
                </a:lnTo>
                <a:lnTo>
                  <a:pt x="113357" y="226683"/>
                </a:lnTo>
                <a:lnTo>
                  <a:pt x="86426" y="264141"/>
                </a:lnTo>
                <a:lnTo>
                  <a:pt x="62611" y="304291"/>
                </a:lnTo>
                <a:lnTo>
                  <a:pt x="0" y="291973"/>
                </a:lnTo>
                <a:lnTo>
                  <a:pt x="73405" y="469391"/>
                </a:lnTo>
                <a:lnTo>
                  <a:pt x="225425" y="336423"/>
                </a:lnTo>
                <a:lnTo>
                  <a:pt x="162940" y="323976"/>
                </a:lnTo>
                <a:lnTo>
                  <a:pt x="176502" y="284302"/>
                </a:lnTo>
                <a:lnTo>
                  <a:pt x="194464" y="246674"/>
                </a:lnTo>
                <a:lnTo>
                  <a:pt x="216826" y="211091"/>
                </a:lnTo>
                <a:lnTo>
                  <a:pt x="243587" y="177553"/>
                </a:lnTo>
                <a:lnTo>
                  <a:pt x="274745" y="146060"/>
                </a:lnTo>
                <a:lnTo>
                  <a:pt x="310299" y="116610"/>
                </a:lnTo>
                <a:lnTo>
                  <a:pt x="350248" y="89204"/>
                </a:lnTo>
                <a:lnTo>
                  <a:pt x="394592" y="63840"/>
                </a:lnTo>
                <a:lnTo>
                  <a:pt x="443328" y="40519"/>
                </a:lnTo>
                <a:lnTo>
                  <a:pt x="496455" y="19239"/>
                </a:lnTo>
                <a:lnTo>
                  <a:pt x="553974" y="0"/>
                </a:lnTo>
                <a:close/>
              </a:path>
            </a:pathLst>
          </a:custGeom>
          <a:solidFill>
            <a:srgbClr val="237B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77"/>
          <p:cNvSpPr/>
          <p:nvPr/>
        </p:nvSpPr>
        <p:spPr>
          <a:xfrm rot="11824173">
            <a:off x="712220" y="1226870"/>
            <a:ext cx="316812" cy="274665"/>
          </a:xfrm>
          <a:custGeom>
            <a:avLst/>
            <a:gdLst/>
            <a:ahLst/>
            <a:cxnLst/>
            <a:rect l="l" t="t" r="r" b="b"/>
            <a:pathLst>
              <a:path w="554354" h="469900">
                <a:moveTo>
                  <a:pt x="553974" y="0"/>
                </a:moveTo>
                <a:lnTo>
                  <a:pt x="495903" y="10580"/>
                </a:lnTo>
                <a:lnTo>
                  <a:pt x="440944" y="23845"/>
                </a:lnTo>
                <a:lnTo>
                  <a:pt x="389098" y="39794"/>
                </a:lnTo>
                <a:lnTo>
                  <a:pt x="340364" y="58429"/>
                </a:lnTo>
                <a:lnTo>
                  <a:pt x="294744" y="79750"/>
                </a:lnTo>
                <a:lnTo>
                  <a:pt x="252237" y="103758"/>
                </a:lnTo>
                <a:lnTo>
                  <a:pt x="212845" y="130455"/>
                </a:lnTo>
                <a:lnTo>
                  <a:pt x="176567" y="159841"/>
                </a:lnTo>
                <a:lnTo>
                  <a:pt x="143404" y="191916"/>
                </a:lnTo>
                <a:lnTo>
                  <a:pt x="113357" y="226683"/>
                </a:lnTo>
                <a:lnTo>
                  <a:pt x="86426" y="264141"/>
                </a:lnTo>
                <a:lnTo>
                  <a:pt x="62611" y="304291"/>
                </a:lnTo>
                <a:lnTo>
                  <a:pt x="0" y="291973"/>
                </a:lnTo>
                <a:lnTo>
                  <a:pt x="73405" y="469391"/>
                </a:lnTo>
                <a:lnTo>
                  <a:pt x="225425" y="336423"/>
                </a:lnTo>
                <a:lnTo>
                  <a:pt x="162940" y="323976"/>
                </a:lnTo>
                <a:lnTo>
                  <a:pt x="176502" y="284302"/>
                </a:lnTo>
                <a:lnTo>
                  <a:pt x="194464" y="246674"/>
                </a:lnTo>
                <a:lnTo>
                  <a:pt x="216826" y="211091"/>
                </a:lnTo>
                <a:lnTo>
                  <a:pt x="243587" y="177553"/>
                </a:lnTo>
                <a:lnTo>
                  <a:pt x="274745" y="146060"/>
                </a:lnTo>
                <a:lnTo>
                  <a:pt x="310299" y="116610"/>
                </a:lnTo>
                <a:lnTo>
                  <a:pt x="350248" y="89204"/>
                </a:lnTo>
                <a:lnTo>
                  <a:pt x="394592" y="63840"/>
                </a:lnTo>
                <a:lnTo>
                  <a:pt x="443328" y="40519"/>
                </a:lnTo>
                <a:lnTo>
                  <a:pt x="496455" y="19239"/>
                </a:lnTo>
                <a:lnTo>
                  <a:pt x="553974" y="0"/>
                </a:lnTo>
                <a:close/>
              </a:path>
            </a:pathLst>
          </a:custGeom>
          <a:solidFill>
            <a:srgbClr val="237B8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76" name="Picture 4" descr="https://www.pinclipart.com/picdir/big/149-1495071_rr-icon-recovery-asia-and-australias-engagement-wit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59" y="1156842"/>
            <a:ext cx="285777" cy="23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https://www.pinclipart.com/picdir/big/149-1495071_rr-icon-recovery-asia-and-australias-engagement-wit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793" y="1741997"/>
            <a:ext cx="291766" cy="2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hool-nivenskoe.klgd.eduru.ru/media/2020/08/14/1256545754/cifrovaya_obrazovatel_naya_sred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434" y="1769477"/>
            <a:ext cx="313311" cy="24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online.i-ineko.ru/pluginfile.php/372/course/overviewfiles/%D0%9E%D1%85%D1%80%D0%B0%D0%BD%D0%B0%20%D1%82%D1%80%D1%83%D0%B4%D0%B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93" y="2308812"/>
            <a:ext cx="415955" cy="24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3433395" y="2368843"/>
            <a:ext cx="903728" cy="342607"/>
          </a:xfrm>
          <a:prstGeom prst="rect">
            <a:avLst/>
          </a:prstGeom>
        </p:spPr>
        <p:txBody>
          <a:bodyPr wrap="square" lIns="46685" tIns="23343" rIns="46685" bIns="23343">
            <a:spAutoFit/>
          </a:bodyPr>
          <a:lstStyle/>
          <a:p>
            <a:pPr marL="6484" marR="2594" algn="ctr">
              <a:lnSpc>
                <a:spcPct val="80000"/>
              </a:lnSpc>
              <a:spcBef>
                <a:spcPts val="171"/>
              </a:spcBef>
              <a:buClr>
                <a:srgbClr val="00B0F0"/>
              </a:buClr>
              <a:defRPr sz="1800"/>
            </a:pPr>
            <a:r>
              <a:rPr lang="ru-RU" sz="600" b="1" dirty="0">
                <a:solidFill>
                  <a:srgbClr val="104E5D"/>
                </a:solidFill>
                <a:latin typeface="Century Gothic" panose="020B0502020202020204" pitchFamily="34" charset="0"/>
                <a:ea typeface="Arial"/>
                <a:cs typeface="Gotham Pro Light" panose="02000503030000020004" pitchFamily="2" charset="0"/>
              </a:rPr>
              <a:t>Создание современных и безопасных условий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08EF3D60-6DAA-45BB-AB19-783547E2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63" r="35951" b="1"/>
          <a:stretch/>
        </p:blipFill>
        <p:spPr>
          <a:xfrm>
            <a:off x="4467634" y="1620044"/>
            <a:ext cx="1293404" cy="1620045"/>
          </a:xfrm>
          <a:prstGeom prst="rect">
            <a:avLst/>
          </a:prstGeom>
        </p:spPr>
      </p:pic>
      <p:pic>
        <p:nvPicPr>
          <p:cNvPr id="35" name="Picture 4" descr="https://www.pinclipart.com/picdir/big/149-1495071_rr-icon-recovery-asia-and-australias-engagement-wit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638" y="1198992"/>
            <a:ext cx="291766" cy="2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45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61038" cy="3240088"/>
          </a:xfrm>
          <a:prstGeom prst="rect">
            <a:avLst/>
          </a:prstGeom>
        </p:spPr>
      </p:pic>
      <p:sp>
        <p:nvSpPr>
          <p:cNvPr id="7" name="Заголовок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4953" y="47075"/>
            <a:ext cx="5594967" cy="325509"/>
          </a:xfrm>
          <a:prstGeom prst="rect">
            <a:avLst/>
          </a:prstGeom>
          <a:solidFill>
            <a:srgbClr val="237B8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6685" tIns="23343" rIns="46685" bIns="2334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МЕДАЛИСТЫ </a:t>
            </a:r>
            <a:r>
              <a:rPr lang="ru-RU" sz="11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– </a:t>
            </a:r>
            <a:r>
              <a:rPr lang="ru-RU" sz="11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ГОРДОСТЬ  </a:t>
            </a:r>
            <a:r>
              <a:rPr lang="ru-RU" sz="11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УЖУРСКОГО </a:t>
            </a:r>
            <a:r>
              <a:rPr lang="ru-RU" sz="11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РАЙОНА</a:t>
            </a:r>
            <a:endParaRPr lang="ru-RU" sz="11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FBE780-83C4-4698-A7A0-D3617B7B7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2" r="35951"/>
          <a:stretch/>
        </p:blipFill>
        <p:spPr>
          <a:xfrm>
            <a:off x="4213496" y="2075963"/>
            <a:ext cx="1547542" cy="11767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" y="372583"/>
            <a:ext cx="5594967" cy="1434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79787" y="1921003"/>
            <a:ext cx="3173863" cy="11934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41468" tIns="57576" rIns="41468" bIns="57576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7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Гузель </a:t>
            </a:r>
            <a:r>
              <a:rPr lang="ru-RU" altLang="ru-RU" sz="700" dirty="0" err="1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Аглямова</a:t>
            </a:r>
            <a:r>
              <a:rPr lang="ru-RU" altLang="ru-RU" sz="70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- выпускница </a:t>
            </a:r>
            <a:r>
              <a:rPr lang="ru-RU" altLang="ru-RU" sz="700" dirty="0" err="1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Златоруновской</a:t>
            </a:r>
            <a:r>
              <a:rPr lang="ru-RU" altLang="ru-RU" sz="7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altLang="ru-RU" sz="70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школы; </a:t>
            </a:r>
          </a:p>
          <a:p>
            <a:r>
              <a:rPr lang="ru-RU" altLang="ru-RU" sz="700" dirty="0" err="1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Алия</a:t>
            </a:r>
            <a:r>
              <a:rPr lang="ru-RU" altLang="ru-RU" sz="70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altLang="ru-RU" sz="700" dirty="0" err="1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Асмандиярова</a:t>
            </a:r>
            <a:r>
              <a:rPr lang="ru-RU" altLang="ru-RU" sz="70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- </a:t>
            </a:r>
            <a:r>
              <a:rPr lang="ru-RU" altLang="ru-RU" sz="7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выпускница </a:t>
            </a:r>
            <a:r>
              <a:rPr lang="ru-RU" altLang="ru-RU" sz="700" dirty="0" err="1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Златоруновской</a:t>
            </a:r>
            <a:r>
              <a:rPr lang="ru-RU" altLang="ru-RU" sz="7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школы; </a:t>
            </a:r>
          </a:p>
          <a:p>
            <a:r>
              <a:rPr lang="ru-RU" altLang="ru-RU" sz="70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Степан Окунев - </a:t>
            </a:r>
            <a:r>
              <a:rPr lang="ru-RU" altLang="ru-RU" sz="7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выпускница </a:t>
            </a:r>
            <a:r>
              <a:rPr lang="ru-RU" altLang="ru-RU" sz="700" dirty="0" err="1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Златоруновской</a:t>
            </a:r>
            <a:r>
              <a:rPr lang="ru-RU" altLang="ru-RU" sz="7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школы; </a:t>
            </a:r>
          </a:p>
          <a:p>
            <a:r>
              <a:rPr lang="ru-RU" altLang="ru-RU" sz="700" dirty="0" err="1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Рания</a:t>
            </a:r>
            <a:r>
              <a:rPr lang="ru-RU" altLang="ru-RU" sz="70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altLang="ru-RU" sz="700" dirty="0" err="1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Салимова</a:t>
            </a:r>
            <a:r>
              <a:rPr lang="ru-RU" altLang="ru-RU" sz="7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– выпускники </a:t>
            </a:r>
            <a:r>
              <a:rPr lang="ru-RU" altLang="ru-RU" sz="700" dirty="0" err="1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Златоруновской</a:t>
            </a:r>
            <a:r>
              <a:rPr lang="ru-RU" altLang="ru-RU" sz="7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школы;</a:t>
            </a:r>
          </a:p>
          <a:p>
            <a:pPr eaLnBrk="0" hangingPunct="0"/>
            <a:r>
              <a:rPr lang="ru-RU" altLang="ru-RU" sz="7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Анастасия Костюк – выпускница </a:t>
            </a:r>
            <a:r>
              <a:rPr lang="ru-RU" altLang="ru-RU" sz="700" dirty="0" err="1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Крутоярской</a:t>
            </a:r>
            <a:r>
              <a:rPr lang="ru-RU" altLang="ru-RU" sz="7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школы;</a:t>
            </a:r>
          </a:p>
          <a:p>
            <a:pPr eaLnBrk="0" hangingPunct="0"/>
            <a:r>
              <a:rPr lang="ru-RU" altLang="ru-RU" sz="7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Анна Ковалёва – выпускница </a:t>
            </a:r>
            <a:r>
              <a:rPr lang="ru-RU" altLang="ru-RU" sz="700" dirty="0" err="1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Ужурской</a:t>
            </a:r>
            <a:r>
              <a:rPr lang="ru-RU" altLang="ru-RU" sz="7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школы №1;</a:t>
            </a:r>
          </a:p>
          <a:p>
            <a:pPr eaLnBrk="0" hangingPunct="0"/>
            <a:r>
              <a:rPr lang="ru-RU" altLang="ru-RU" sz="7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Екатерина Тимофеева – выпускница </a:t>
            </a:r>
            <a:r>
              <a:rPr lang="ru-RU" altLang="ru-RU" sz="700" dirty="0" err="1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Ужурской</a:t>
            </a:r>
            <a:r>
              <a:rPr lang="ru-RU" altLang="ru-RU" sz="7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школы №2;</a:t>
            </a:r>
          </a:p>
          <a:p>
            <a:pPr eaLnBrk="0" hangingPunct="0"/>
            <a:r>
              <a:rPr lang="ru-RU" altLang="ru-RU" sz="7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Карина </a:t>
            </a:r>
            <a:r>
              <a:rPr lang="ru-RU" altLang="ru-RU" sz="700" dirty="0" err="1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Копсова</a:t>
            </a:r>
            <a:r>
              <a:rPr lang="ru-RU" altLang="ru-RU" sz="7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– выпускница </a:t>
            </a:r>
            <a:r>
              <a:rPr lang="ru-RU" altLang="ru-RU" sz="700" dirty="0" err="1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Ужурской</a:t>
            </a:r>
            <a:r>
              <a:rPr lang="ru-RU" altLang="ru-RU" sz="7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школы №3;</a:t>
            </a:r>
          </a:p>
          <a:p>
            <a:pPr eaLnBrk="0" hangingPunct="0"/>
            <a:r>
              <a:rPr lang="ru-RU" altLang="ru-RU" sz="7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Алина </a:t>
            </a:r>
            <a:r>
              <a:rPr lang="ru-RU" altLang="ru-RU" sz="700" dirty="0" err="1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Пикурина</a:t>
            </a:r>
            <a:r>
              <a:rPr lang="ru-RU" altLang="ru-RU" sz="7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– выпускница </a:t>
            </a:r>
            <a:r>
              <a:rPr lang="ru-RU" altLang="ru-RU" sz="700" dirty="0" err="1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Ужурской</a:t>
            </a:r>
            <a:r>
              <a:rPr lang="ru-RU" altLang="ru-RU" sz="7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школы №</a:t>
            </a:r>
            <a:r>
              <a:rPr lang="ru-RU" altLang="ru-RU" sz="70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6;</a:t>
            </a:r>
          </a:p>
          <a:p>
            <a:pPr eaLnBrk="0" hangingPunct="0"/>
            <a:r>
              <a:rPr lang="ru-RU" altLang="ru-RU" sz="70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Данил Гробовой – выпускник </a:t>
            </a:r>
            <a:r>
              <a:rPr lang="ru-RU" altLang="ru-RU" sz="700" dirty="0" err="1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Солгонской</a:t>
            </a:r>
            <a:r>
              <a:rPr lang="ru-RU" altLang="ru-RU" sz="70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школы.</a:t>
            </a:r>
            <a:endParaRPr lang="ru-RU" altLang="ru-RU" sz="700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" y="48681"/>
            <a:ext cx="83811" cy="34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1468" tIns="20734" rIns="41468" bIns="20734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40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latin typeface="Arial" pitchFamily="34" charset="0"/>
                <a:cs typeface="Arial" pitchFamily="34" charset="0"/>
              </a:rPr>
              <a:t/>
            </a:r>
            <a:br>
              <a:rPr lang="ru-RU" altLang="ru-RU">
                <a:latin typeface="Arial" pitchFamily="34" charset="0"/>
                <a:cs typeface="Arial" pitchFamily="34" charset="0"/>
              </a:rPr>
            </a:b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16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47" y="-1528720"/>
            <a:ext cx="5761038" cy="32400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FBE780-83C4-4698-A7A0-D3617B7B7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2" r="35951"/>
          <a:stretch/>
        </p:blipFill>
        <p:spPr>
          <a:xfrm>
            <a:off x="4109627" y="1969252"/>
            <a:ext cx="1372654" cy="1043784"/>
          </a:xfrm>
          <a:prstGeom prst="rect">
            <a:avLst/>
          </a:prstGeom>
        </p:spPr>
      </p:pic>
      <p:sp>
        <p:nvSpPr>
          <p:cNvPr id="6" name="Полилиния: фигура 8">
            <a:extLst>
              <a:ext uri="{FF2B5EF4-FFF2-40B4-BE49-F238E27FC236}">
                <a16:creationId xmlns:a16="http://schemas.microsoft.com/office/drawing/2014/main" xmlns="" id="{7162D4EE-9DA7-4CF5-A5B8-2247955E5371}"/>
              </a:ext>
            </a:extLst>
          </p:cNvPr>
          <p:cNvSpPr/>
          <p:nvPr/>
        </p:nvSpPr>
        <p:spPr>
          <a:xfrm rot="13113331">
            <a:off x="2357898" y="-486676"/>
            <a:ext cx="3114999" cy="3198799"/>
          </a:xfrm>
          <a:custGeom>
            <a:avLst/>
            <a:gdLst>
              <a:gd name="connsiteX0" fmla="*/ 5313843 w 5459811"/>
              <a:gd name="connsiteY0" fmla="*/ 2342746 h 5324625"/>
              <a:gd name="connsiteX1" fmla="*/ 1485623 w 5459811"/>
              <a:gd name="connsiteY1" fmla="*/ 5249444 h 5324625"/>
              <a:gd name="connsiteX2" fmla="*/ 968275 w 5459811"/>
              <a:gd name="connsiteY2" fmla="*/ 5178657 h 5324625"/>
              <a:gd name="connsiteX3" fmla="*/ 75181 w 5459811"/>
              <a:gd name="connsiteY3" fmla="*/ 4002423 h 5324625"/>
              <a:gd name="connsiteX4" fmla="*/ 145969 w 5459811"/>
              <a:gd name="connsiteY4" fmla="*/ 3485074 h 5324625"/>
              <a:gd name="connsiteX5" fmla="*/ 3535144 w 5459811"/>
              <a:gd name="connsiteY5" fmla="*/ 911734 h 5324625"/>
              <a:gd name="connsiteX6" fmla="*/ 3872576 w 5459811"/>
              <a:gd name="connsiteY6" fmla="*/ 0 h 5324625"/>
              <a:gd name="connsiteX7" fmla="*/ 4068136 w 5459811"/>
              <a:gd name="connsiteY7" fmla="*/ 528401 h 5324625"/>
              <a:gd name="connsiteX8" fmla="*/ 4106200 w 5459811"/>
              <a:gd name="connsiteY8" fmla="*/ 514574 h 5324625"/>
              <a:gd name="connsiteX9" fmla="*/ 4491537 w 5459811"/>
              <a:gd name="connsiteY9" fmla="*/ 649163 h 5324625"/>
              <a:gd name="connsiteX10" fmla="*/ 5384630 w 5459811"/>
              <a:gd name="connsiteY10" fmla="*/ 1825397 h 5324625"/>
              <a:gd name="connsiteX11" fmla="*/ 5313843 w 5459811"/>
              <a:gd name="connsiteY11" fmla="*/ 2342746 h 532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59811" h="5324625">
                <a:moveTo>
                  <a:pt x="5313843" y="2342746"/>
                </a:moveTo>
                <a:lnTo>
                  <a:pt x="1485623" y="5249444"/>
                </a:lnTo>
                <a:cubicBezTo>
                  <a:pt x="1323213" y="5372759"/>
                  <a:pt x="1091589" y="5341066"/>
                  <a:pt x="968275" y="5178657"/>
                </a:cubicBezTo>
                <a:lnTo>
                  <a:pt x="75181" y="4002423"/>
                </a:lnTo>
                <a:cubicBezTo>
                  <a:pt x="-48133" y="3840013"/>
                  <a:pt x="-16441" y="3608389"/>
                  <a:pt x="145969" y="3485074"/>
                </a:cubicBezTo>
                <a:lnTo>
                  <a:pt x="3535144" y="911734"/>
                </a:lnTo>
                <a:lnTo>
                  <a:pt x="3872576" y="0"/>
                </a:lnTo>
                <a:lnTo>
                  <a:pt x="4068136" y="528401"/>
                </a:lnTo>
                <a:lnTo>
                  <a:pt x="4106200" y="514574"/>
                </a:lnTo>
                <a:cubicBezTo>
                  <a:pt x="4245640" y="479077"/>
                  <a:pt x="4399051" y="527356"/>
                  <a:pt x="4491537" y="649163"/>
                </a:cubicBezTo>
                <a:lnTo>
                  <a:pt x="5384630" y="1825397"/>
                </a:lnTo>
                <a:cubicBezTo>
                  <a:pt x="5507945" y="1987807"/>
                  <a:pt x="5476252" y="2219431"/>
                  <a:pt x="5313843" y="2342746"/>
                </a:cubicBezTo>
                <a:close/>
              </a:path>
            </a:pathLst>
          </a:custGeom>
          <a:solidFill>
            <a:srgbClr val="59B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1468" tIns="20734" rIns="41468" bIns="20734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2052" name="Picture 4" descr="Алекса́ндр Григо́рьевич Асмо́лов - советский и российский психолог, исследо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6" y="91325"/>
            <a:ext cx="1959016" cy="265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01762" y="432106"/>
            <a:ext cx="2880519" cy="1242202"/>
          </a:xfrm>
          <a:prstGeom prst="rect">
            <a:avLst/>
          </a:prstGeom>
        </p:spPr>
        <p:txBody>
          <a:bodyPr lIns="41468" tIns="20734" rIns="41468" bIns="20734">
            <a:spAutoFit/>
          </a:bodyPr>
          <a:lstStyle/>
          <a:p>
            <a:r>
              <a:rPr lang="ru-RU" sz="13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«Драйвером развития школы является </a:t>
            </a:r>
            <a:r>
              <a:rPr lang="ru-RU" sz="13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содействие</a:t>
            </a:r>
            <a:r>
              <a:rPr lang="ru-RU" sz="13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</a:p>
          <a:p>
            <a:r>
              <a:rPr lang="ru-RU" sz="13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Единицей развития личности является не взрослый, и не ребенок, </a:t>
            </a:r>
            <a:r>
              <a:rPr lang="ru-RU" sz="13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 содействие между ними</a:t>
            </a:r>
            <a:r>
              <a:rPr lang="ru-RU" sz="13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8786" y="2872917"/>
            <a:ext cx="1998696" cy="272705"/>
          </a:xfrm>
          <a:prstGeom prst="rect">
            <a:avLst/>
          </a:prstGeom>
        </p:spPr>
        <p:txBody>
          <a:bodyPr wrap="square" lIns="41468" tIns="20734" rIns="41468" bIns="20734">
            <a:spAutoFit/>
          </a:bodyPr>
          <a:lstStyle/>
          <a:p>
            <a:pPr algn="ctr"/>
            <a:r>
              <a:rPr lang="ru-RU" b="1" dirty="0" err="1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Асмолов</a:t>
            </a:r>
            <a:r>
              <a:rPr lang="ru-RU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Александр </a:t>
            </a:r>
            <a:r>
              <a:rPr lang="ru-RU" b="1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Григорьевич </a:t>
            </a:r>
            <a:r>
              <a:rPr lang="ru-RU" sz="7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педагог, психолог, политик, публицист</a:t>
            </a:r>
          </a:p>
        </p:txBody>
      </p:sp>
    </p:spTree>
    <p:extLst>
      <p:ext uri="{BB962C8B-B14F-4D97-AF65-F5344CB8AC3E}">
        <p14:creationId xmlns:p14="http://schemas.microsoft.com/office/powerpoint/2010/main" val="367742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" y="1"/>
            <a:ext cx="5761038" cy="324008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" y="2381455"/>
            <a:ext cx="5761039" cy="308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125" y="1179619"/>
            <a:ext cx="2172779" cy="1853035"/>
          </a:xfrm>
          <a:prstGeom prst="rect">
            <a:avLst/>
          </a:prstGeom>
        </p:spPr>
      </p:pic>
      <p:sp>
        <p:nvSpPr>
          <p:cNvPr id="32" name="Овал 31"/>
          <p:cNvSpPr/>
          <p:nvPr/>
        </p:nvSpPr>
        <p:spPr bwMode="auto">
          <a:xfrm>
            <a:off x="3955454" y="707097"/>
            <a:ext cx="527460" cy="365029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33" name="Овал 4"/>
          <p:cNvSpPr/>
          <p:nvPr/>
        </p:nvSpPr>
        <p:spPr bwMode="auto">
          <a:xfrm rot="16200000">
            <a:off x="4117231" y="374130"/>
            <a:ext cx="298169" cy="100062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lIns="5759" tIns="5759" rIns="5759" bIns="5759" spcCol="576" anchor="ctr"/>
          <a:lstStyle/>
          <a:p>
            <a:pPr algn="ctr" defTabSz="403162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2024г</a:t>
            </a:r>
            <a:r>
              <a:rPr lang="ru-RU" sz="900" b="1" dirty="0"/>
              <a:t>.</a:t>
            </a:r>
          </a:p>
        </p:txBody>
      </p:sp>
      <p:sp>
        <p:nvSpPr>
          <p:cNvPr id="34" name="Овал 33"/>
          <p:cNvSpPr>
            <a:spLocks noChangeAspect="1"/>
          </p:cNvSpPr>
          <p:nvPr/>
        </p:nvSpPr>
        <p:spPr>
          <a:xfrm>
            <a:off x="4987086" y="760357"/>
            <a:ext cx="418189" cy="311622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anchor="ctr"/>
          <a:lstStyle/>
          <a:p>
            <a:pPr algn="ctr">
              <a:defRPr/>
            </a:pPr>
            <a:endParaRPr lang="ru-RU" b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4537612" y="861498"/>
            <a:ext cx="398076" cy="65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rtlCol="0" anchor="ctr"/>
          <a:lstStyle/>
          <a:p>
            <a:pPr algn="ctr"/>
            <a:endParaRPr lang="ru-RU"/>
          </a:p>
        </p:txBody>
      </p:sp>
      <p:sp>
        <p:nvSpPr>
          <p:cNvPr id="39" name="Овал 4"/>
          <p:cNvSpPr/>
          <p:nvPr/>
        </p:nvSpPr>
        <p:spPr bwMode="auto">
          <a:xfrm rot="16200000">
            <a:off x="5069602" y="546205"/>
            <a:ext cx="253152" cy="72722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lIns="5759" tIns="5759" rIns="5759" bIns="5759" spcCol="576" anchor="ctr"/>
          <a:lstStyle/>
          <a:p>
            <a:pPr algn="ctr" defTabSz="403162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72%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Овал 39"/>
          <p:cNvSpPr/>
          <p:nvPr/>
        </p:nvSpPr>
        <p:spPr bwMode="auto">
          <a:xfrm>
            <a:off x="2118708" y="671737"/>
            <a:ext cx="530651" cy="365029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41" name="Овал 4"/>
          <p:cNvSpPr/>
          <p:nvPr/>
        </p:nvSpPr>
        <p:spPr bwMode="auto">
          <a:xfrm rot="16200000">
            <a:off x="2214335" y="372424"/>
            <a:ext cx="298169" cy="100062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lIns="5759" tIns="5759" rIns="5759" bIns="5759" spcCol="576" anchor="ctr"/>
          <a:lstStyle/>
          <a:p>
            <a:pPr algn="ctr" defTabSz="403162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2022г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Стрелка вправо 42"/>
          <p:cNvSpPr/>
          <p:nvPr/>
        </p:nvSpPr>
        <p:spPr>
          <a:xfrm>
            <a:off x="2698403" y="893686"/>
            <a:ext cx="398076" cy="65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 bwMode="auto">
          <a:xfrm>
            <a:off x="135319" y="691927"/>
            <a:ext cx="521820" cy="365029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47" name="Овал 4"/>
          <p:cNvSpPr/>
          <p:nvPr/>
        </p:nvSpPr>
        <p:spPr bwMode="auto">
          <a:xfrm rot="16200000">
            <a:off x="246420" y="386994"/>
            <a:ext cx="298169" cy="100062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lIns="5759" tIns="5759" rIns="5759" bIns="5759" spcCol="576" anchor="ctr"/>
          <a:lstStyle/>
          <a:p>
            <a:pPr algn="ctr" defTabSz="403162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2021г</a:t>
            </a:r>
            <a:r>
              <a:rPr lang="ru-RU" sz="900" b="1" dirty="0"/>
              <a:t>.</a:t>
            </a:r>
          </a:p>
        </p:txBody>
      </p:sp>
      <p:sp>
        <p:nvSpPr>
          <p:cNvPr id="48" name="Овал 47"/>
          <p:cNvSpPr>
            <a:spLocks noChangeAspect="1"/>
          </p:cNvSpPr>
          <p:nvPr/>
        </p:nvSpPr>
        <p:spPr>
          <a:xfrm>
            <a:off x="1118085" y="690387"/>
            <a:ext cx="489420" cy="364701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anchor="ctr"/>
          <a:lstStyle/>
          <a:p>
            <a:pPr algn="ctr">
              <a:defRPr/>
            </a:pPr>
            <a:endParaRPr lang="ru-RU" b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9" name="Стрелка вправо 48"/>
          <p:cNvSpPr/>
          <p:nvPr/>
        </p:nvSpPr>
        <p:spPr>
          <a:xfrm>
            <a:off x="696779" y="888432"/>
            <a:ext cx="398076" cy="65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rtlCol="0" anchor="ctr"/>
          <a:lstStyle/>
          <a:p>
            <a:pPr algn="ctr"/>
            <a:endParaRPr lang="ru-RU"/>
          </a:p>
        </p:txBody>
      </p:sp>
      <p:sp>
        <p:nvSpPr>
          <p:cNvPr id="50" name="Овал 4"/>
          <p:cNvSpPr/>
          <p:nvPr/>
        </p:nvSpPr>
        <p:spPr bwMode="auto">
          <a:xfrm rot="16200000">
            <a:off x="1213710" y="386995"/>
            <a:ext cx="298169" cy="1000625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lIns="5759" tIns="5759" rIns="5759" bIns="5759" spcCol="576" anchor="ctr"/>
          <a:lstStyle/>
          <a:p>
            <a:pPr algn="ctr" defTabSz="403162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65%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Овал 50"/>
          <p:cNvSpPr>
            <a:spLocks noChangeAspect="1"/>
          </p:cNvSpPr>
          <p:nvPr/>
        </p:nvSpPr>
        <p:spPr>
          <a:xfrm>
            <a:off x="3124022" y="698440"/>
            <a:ext cx="418189" cy="311622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anchor="ctr"/>
          <a:lstStyle/>
          <a:p>
            <a:pPr algn="ctr">
              <a:defRPr/>
            </a:pPr>
            <a:endParaRPr lang="ru-RU" b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2" name="Овал 4"/>
          <p:cNvSpPr/>
          <p:nvPr/>
        </p:nvSpPr>
        <p:spPr bwMode="auto">
          <a:xfrm rot="16200000">
            <a:off x="3206541" y="508710"/>
            <a:ext cx="253152" cy="727221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lIns="5759" tIns="5759" rIns="5759" bIns="5759" spcCol="576" anchor="ctr"/>
          <a:lstStyle/>
          <a:p>
            <a:pPr algn="ctr" defTabSz="403162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67%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Заголовок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4953" y="47075"/>
            <a:ext cx="5594967" cy="325509"/>
          </a:xfrm>
          <a:prstGeom prst="rect">
            <a:avLst/>
          </a:prstGeom>
          <a:solidFill>
            <a:srgbClr val="237B8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6685" tIns="23343" rIns="46685" bIns="2334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3" lvl="1" algn="ctr">
              <a:spcBef>
                <a:spcPts val="38"/>
              </a:spcBef>
            </a:pPr>
            <a:r>
              <a:rPr lang="ru-RU" sz="11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ДОПОЛНИТЕЛЬНОЕ ОБРАЗОВАНИЕ</a:t>
            </a:r>
          </a:p>
        </p:txBody>
      </p:sp>
      <p:sp>
        <p:nvSpPr>
          <p:cNvPr id="23" name="TextBox 30"/>
          <p:cNvSpPr txBox="1"/>
          <p:nvPr/>
        </p:nvSpPr>
        <p:spPr bwMode="auto">
          <a:xfrm rot="16200000">
            <a:off x="2686525" y="-2272187"/>
            <a:ext cx="307777" cy="559496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" wrap="square">
            <a:spAutoFit/>
          </a:bodyPr>
          <a:lstStyle>
            <a:defPPr lvl="0">
              <a:defRPr lang="ru-RU"/>
            </a:defPPr>
            <a:lvl1pPr marL="0" lv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800" b="1" dirty="0" smtClean="0">
                <a:solidFill>
                  <a:srgbClr val="237B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 детей от 5-18 лет дополнительным образованием   </a:t>
            </a:r>
            <a:endParaRPr lang="ru-RU" sz="800" b="1" dirty="0">
              <a:solidFill>
                <a:srgbClr val="237B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218196"/>
              </p:ext>
            </p:extLst>
          </p:nvPr>
        </p:nvGraphicFramePr>
        <p:xfrm>
          <a:off x="135319" y="1092911"/>
          <a:ext cx="3222594" cy="2103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260"/>
                <a:gridCol w="733638"/>
                <a:gridCol w="584696"/>
              </a:tblGrid>
              <a:tr h="265905">
                <a:tc>
                  <a:txBody>
                    <a:bodyPr/>
                    <a:lstStyle/>
                    <a:p>
                      <a:r>
                        <a:rPr lang="ru-RU" sz="700" dirty="0" smtClean="0"/>
                        <a:t>Направленности</a:t>
                      </a:r>
                      <a:endParaRPr lang="ru-RU" sz="700" dirty="0"/>
                    </a:p>
                  </a:txBody>
                  <a:tcPr marT="51441" marB="51441"/>
                </a:tc>
                <a:tc>
                  <a:txBody>
                    <a:bodyPr/>
                    <a:lstStyle/>
                    <a:p>
                      <a:r>
                        <a:rPr lang="ru-RU" sz="700" dirty="0" smtClean="0"/>
                        <a:t>объединения</a:t>
                      </a:r>
                      <a:endParaRPr lang="ru-RU" sz="700" dirty="0"/>
                    </a:p>
                  </a:txBody>
                  <a:tcPr marT="51441" marB="51441"/>
                </a:tc>
                <a:tc>
                  <a:txBody>
                    <a:bodyPr/>
                    <a:lstStyle/>
                    <a:p>
                      <a:r>
                        <a:rPr lang="ru-RU" sz="700" dirty="0" smtClean="0"/>
                        <a:t>человек</a:t>
                      </a:r>
                      <a:endParaRPr lang="ru-RU" sz="700" dirty="0"/>
                    </a:p>
                  </a:txBody>
                  <a:tcPr marT="51441" marB="51441"/>
                </a:tc>
              </a:tr>
              <a:tr h="290769"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rgbClr val="104E5D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Художественно-эстетическая </a:t>
                      </a:r>
                      <a:endParaRPr lang="ru-RU" sz="800" dirty="0">
                        <a:solidFill>
                          <a:srgbClr val="104E5D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T="51441" marB="5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104E5D"/>
                          </a:solidFill>
                        </a:rPr>
                        <a:t>27</a:t>
                      </a:r>
                      <a:endParaRPr lang="ru-RU" sz="900" dirty="0">
                        <a:solidFill>
                          <a:srgbClr val="104E5D"/>
                        </a:solidFill>
                      </a:endParaRPr>
                    </a:p>
                  </a:txBody>
                  <a:tcPr marT="51441" marB="5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104E5D"/>
                          </a:solidFill>
                        </a:rPr>
                        <a:t>412</a:t>
                      </a:r>
                      <a:endParaRPr lang="ru-RU" sz="900" dirty="0">
                        <a:solidFill>
                          <a:srgbClr val="104E5D"/>
                        </a:solidFill>
                      </a:endParaRPr>
                    </a:p>
                  </a:txBody>
                  <a:tcPr marT="51441" marB="51441"/>
                </a:tc>
              </a:tr>
              <a:tr h="240059"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rgbClr val="104E5D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Туристско-краеведческое </a:t>
                      </a:r>
                      <a:endParaRPr lang="ru-RU" sz="800" dirty="0">
                        <a:solidFill>
                          <a:srgbClr val="104E5D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T="51441" marB="5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104E5D"/>
                          </a:solidFill>
                        </a:rPr>
                        <a:t>6</a:t>
                      </a:r>
                      <a:endParaRPr lang="ru-RU" sz="900" dirty="0">
                        <a:solidFill>
                          <a:srgbClr val="104E5D"/>
                        </a:solidFill>
                      </a:endParaRPr>
                    </a:p>
                  </a:txBody>
                  <a:tcPr marT="51441" marB="5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104E5D"/>
                          </a:solidFill>
                        </a:rPr>
                        <a:t>74</a:t>
                      </a:r>
                      <a:endParaRPr lang="ru-RU" sz="900" dirty="0">
                        <a:solidFill>
                          <a:srgbClr val="104E5D"/>
                        </a:solidFill>
                      </a:endParaRPr>
                    </a:p>
                  </a:txBody>
                  <a:tcPr marT="51441" marB="51441"/>
                </a:tc>
              </a:tr>
              <a:tr h="342942">
                <a:tc>
                  <a:txBody>
                    <a:bodyPr/>
                    <a:lstStyle/>
                    <a:p>
                      <a:pPr marL="0" indent="0"/>
                      <a:r>
                        <a:rPr lang="ru-RU" sz="800" kern="1200" dirty="0" smtClean="0">
                          <a:solidFill>
                            <a:srgbClr val="104E5D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Эколого-биологическая (Естественнонаучная) </a:t>
                      </a:r>
                      <a:endParaRPr lang="ru-RU" sz="800" dirty="0">
                        <a:solidFill>
                          <a:srgbClr val="104E5D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T="51441" marB="5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104E5D"/>
                          </a:solidFill>
                        </a:rPr>
                        <a:t>11</a:t>
                      </a:r>
                      <a:endParaRPr lang="ru-RU" sz="900" dirty="0">
                        <a:solidFill>
                          <a:srgbClr val="104E5D"/>
                        </a:solidFill>
                      </a:endParaRPr>
                    </a:p>
                  </a:txBody>
                  <a:tcPr marT="51441" marB="5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104E5D"/>
                          </a:solidFill>
                        </a:rPr>
                        <a:t>185</a:t>
                      </a:r>
                      <a:endParaRPr lang="ru-RU" sz="900" dirty="0">
                        <a:solidFill>
                          <a:srgbClr val="104E5D"/>
                        </a:solidFill>
                      </a:endParaRPr>
                    </a:p>
                  </a:txBody>
                  <a:tcPr marT="51441" marB="51441"/>
                </a:tc>
              </a:tr>
              <a:tr h="240059">
                <a:tc>
                  <a:txBody>
                    <a:bodyPr/>
                    <a:lstStyle/>
                    <a:p>
                      <a:pPr marL="0" marR="0" indent="0" algn="l" defTabSz="4146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rgbClr val="104E5D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Социально-педагогическая</a:t>
                      </a:r>
                      <a:endParaRPr lang="ru-RU" sz="800" dirty="0">
                        <a:solidFill>
                          <a:srgbClr val="104E5D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T="51441" marB="5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104E5D"/>
                          </a:solidFill>
                        </a:rPr>
                        <a:t>31</a:t>
                      </a:r>
                      <a:endParaRPr lang="ru-RU" sz="900" dirty="0">
                        <a:solidFill>
                          <a:srgbClr val="104E5D"/>
                        </a:solidFill>
                      </a:endParaRPr>
                    </a:p>
                  </a:txBody>
                  <a:tcPr marT="51441" marB="5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104E5D"/>
                          </a:solidFill>
                        </a:rPr>
                        <a:t>424</a:t>
                      </a:r>
                      <a:endParaRPr lang="ru-RU" sz="900" dirty="0">
                        <a:solidFill>
                          <a:srgbClr val="104E5D"/>
                        </a:solidFill>
                      </a:endParaRPr>
                    </a:p>
                  </a:txBody>
                  <a:tcPr marT="51441" marB="51441"/>
                </a:tc>
              </a:tr>
              <a:tr h="240059"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rgbClr val="104E5D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Научно-техническая </a:t>
                      </a:r>
                      <a:endParaRPr lang="ru-RU" sz="800" dirty="0">
                        <a:solidFill>
                          <a:srgbClr val="104E5D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T="51441" marB="5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104E5D"/>
                          </a:solidFill>
                        </a:rPr>
                        <a:t>10</a:t>
                      </a:r>
                      <a:endParaRPr lang="ru-RU" sz="900" dirty="0">
                        <a:solidFill>
                          <a:srgbClr val="104E5D"/>
                        </a:solidFill>
                      </a:endParaRPr>
                    </a:p>
                  </a:txBody>
                  <a:tcPr marT="51441" marB="5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104E5D"/>
                          </a:solidFill>
                        </a:rPr>
                        <a:t>121</a:t>
                      </a:r>
                      <a:endParaRPr lang="ru-RU" sz="900" dirty="0">
                        <a:solidFill>
                          <a:srgbClr val="104E5D"/>
                        </a:solidFill>
                      </a:endParaRPr>
                    </a:p>
                  </a:txBody>
                  <a:tcPr marT="51441" marB="51441"/>
                </a:tc>
              </a:tr>
              <a:tr h="240059"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rgbClr val="104E5D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Военно-патриотическая</a:t>
                      </a:r>
                      <a:endParaRPr lang="ru-RU" sz="800" dirty="0">
                        <a:solidFill>
                          <a:srgbClr val="104E5D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T="51441" marB="5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104E5D"/>
                          </a:solidFill>
                        </a:rPr>
                        <a:t>3</a:t>
                      </a:r>
                      <a:endParaRPr lang="ru-RU" sz="900" dirty="0">
                        <a:solidFill>
                          <a:srgbClr val="104E5D"/>
                        </a:solidFill>
                      </a:endParaRPr>
                    </a:p>
                  </a:txBody>
                  <a:tcPr marT="51441" marB="5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104E5D"/>
                          </a:solidFill>
                        </a:rPr>
                        <a:t>41</a:t>
                      </a:r>
                      <a:endParaRPr lang="ru-RU" sz="900" dirty="0">
                        <a:solidFill>
                          <a:srgbClr val="104E5D"/>
                        </a:solidFill>
                      </a:endParaRPr>
                    </a:p>
                  </a:txBody>
                  <a:tcPr marT="51441" marB="51441"/>
                </a:tc>
              </a:tr>
              <a:tr h="240059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rgbClr val="104E5D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Физкультурно-спортивная</a:t>
                      </a:r>
                      <a:endParaRPr lang="ru-RU" sz="800" dirty="0">
                        <a:solidFill>
                          <a:srgbClr val="104E5D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T="51441" marB="5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mtClean="0">
                          <a:solidFill>
                            <a:srgbClr val="104E5D"/>
                          </a:solidFill>
                        </a:rPr>
                        <a:t>44</a:t>
                      </a:r>
                      <a:endParaRPr lang="ru-RU" sz="900" dirty="0">
                        <a:solidFill>
                          <a:srgbClr val="104E5D"/>
                        </a:solidFill>
                      </a:endParaRPr>
                    </a:p>
                  </a:txBody>
                  <a:tcPr marT="51441" marB="5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104E5D"/>
                          </a:solidFill>
                        </a:rPr>
                        <a:t>584</a:t>
                      </a:r>
                      <a:endParaRPr lang="ru-RU" sz="900" dirty="0">
                        <a:solidFill>
                          <a:srgbClr val="104E5D"/>
                        </a:solidFill>
                      </a:endParaRPr>
                    </a:p>
                  </a:txBody>
                  <a:tcPr marT="51441" marB="5144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91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68" y="-67141"/>
            <a:ext cx="5697519" cy="3240088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5613562" y="1443999"/>
            <a:ext cx="64120" cy="1728947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5759">
              <a:lnSpc>
                <a:spcPts val="522"/>
              </a:lnSpc>
            </a:pPr>
            <a:endParaRPr sz="5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5942" y="655640"/>
            <a:ext cx="3007006" cy="2062789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lang="ru-RU" sz="1100" b="1" spc="-2" dirty="0">
                <a:solidFill>
                  <a:srgbClr val="104E5D"/>
                </a:solidFill>
                <a:cs typeface="Calibri"/>
              </a:rPr>
              <a:t>ЧЕРЕПАХИНА МАРИЯ</a:t>
            </a:r>
            <a:r>
              <a:rPr lang="ru-RU" sz="1100" b="1" spc="-5" dirty="0">
                <a:solidFill>
                  <a:srgbClr val="104E5D"/>
                </a:solidFill>
                <a:cs typeface="Calibri"/>
              </a:rPr>
              <a:t>,</a:t>
            </a:r>
            <a:r>
              <a:rPr lang="ru-RU" sz="1100" b="1" spc="5" dirty="0">
                <a:solidFill>
                  <a:srgbClr val="104E5D"/>
                </a:solidFill>
                <a:cs typeface="Calibri"/>
              </a:rPr>
              <a:t> </a:t>
            </a:r>
            <a:endParaRPr lang="ru-RU" sz="1100" dirty="0">
              <a:solidFill>
                <a:srgbClr val="104E5D"/>
              </a:solidFill>
              <a:cs typeface="Calibri"/>
            </a:endParaRPr>
          </a:p>
          <a:p>
            <a:pPr marL="11231">
              <a:spcBef>
                <a:spcPts val="197"/>
              </a:spcBef>
            </a:pPr>
            <a:r>
              <a:rPr lang="ru-RU" spc="-7" dirty="0">
                <a:solidFill>
                  <a:srgbClr val="104E5D"/>
                </a:solidFill>
                <a:cs typeface="Calibri"/>
              </a:rPr>
              <a:t>региональный этап «Высший пилотаж»  - </a:t>
            </a:r>
            <a:r>
              <a:rPr lang="ru-RU" b="1" spc="-5" dirty="0">
                <a:solidFill>
                  <a:srgbClr val="104E5D"/>
                </a:solidFill>
                <a:cs typeface="Calibri"/>
              </a:rPr>
              <a:t>победитель</a:t>
            </a:r>
            <a:endParaRPr lang="ru-RU" b="1" spc="-7" dirty="0">
              <a:solidFill>
                <a:srgbClr val="104E5D"/>
              </a:solidFill>
              <a:cs typeface="Calibri"/>
            </a:endParaRPr>
          </a:p>
          <a:p>
            <a:pPr marL="11231">
              <a:spcBef>
                <a:spcPts val="197"/>
              </a:spcBef>
            </a:pPr>
            <a:r>
              <a:rPr lang="ru-RU" sz="1100" b="1" spc="-5" dirty="0">
                <a:solidFill>
                  <a:srgbClr val="104E5D"/>
                </a:solidFill>
                <a:cs typeface="Calibri"/>
              </a:rPr>
              <a:t>САНЬКОВ АНДРЕЙ,</a:t>
            </a:r>
            <a:endParaRPr lang="ru-RU" sz="1100" dirty="0">
              <a:solidFill>
                <a:srgbClr val="104E5D"/>
              </a:solidFill>
              <a:cs typeface="Calibri"/>
            </a:endParaRPr>
          </a:p>
          <a:p>
            <a:pPr marL="17854">
              <a:spcBef>
                <a:spcPts val="7"/>
              </a:spcBef>
            </a:pPr>
            <a:r>
              <a:rPr lang="ru-RU" dirty="0" smtClean="0">
                <a:solidFill>
                  <a:srgbClr val="104E5D"/>
                </a:solidFill>
              </a:rPr>
              <a:t>финальный этап краевого </a:t>
            </a:r>
            <a:r>
              <a:rPr lang="ru-RU" dirty="0">
                <a:solidFill>
                  <a:srgbClr val="104E5D"/>
                </a:solidFill>
              </a:rPr>
              <a:t>молодежного форума «Научно-технический потенциал Сибири</a:t>
            </a:r>
            <a:r>
              <a:rPr lang="ru-RU" dirty="0" smtClean="0">
                <a:solidFill>
                  <a:srgbClr val="104E5D"/>
                </a:solidFill>
              </a:rPr>
              <a:t>» - </a:t>
            </a:r>
            <a:r>
              <a:rPr lang="ru-RU" b="1" dirty="0" smtClean="0">
                <a:solidFill>
                  <a:srgbClr val="104E5D"/>
                </a:solidFill>
              </a:rPr>
              <a:t>3 место</a:t>
            </a:r>
            <a:endParaRPr lang="ru-RU" b="1" dirty="0">
              <a:solidFill>
                <a:srgbClr val="104E5D"/>
              </a:solidFill>
              <a:cs typeface="Calibri"/>
            </a:endParaRPr>
          </a:p>
          <a:p>
            <a:pPr marL="22174">
              <a:spcBef>
                <a:spcPts val="419"/>
              </a:spcBef>
            </a:pPr>
            <a:r>
              <a:rPr lang="ru-RU" sz="1100" b="1" spc="-9" dirty="0">
                <a:solidFill>
                  <a:srgbClr val="104E5D"/>
                </a:solidFill>
                <a:cs typeface="Calibri"/>
              </a:rPr>
              <a:t>РЕРИХ ВАЛЕРИЙ,</a:t>
            </a:r>
            <a:endParaRPr lang="ru-RU" sz="1100" dirty="0">
              <a:solidFill>
                <a:srgbClr val="104E5D"/>
              </a:solidFill>
              <a:cs typeface="Calibri"/>
            </a:endParaRPr>
          </a:p>
          <a:p>
            <a:pPr marL="11231" marR="173359">
              <a:spcBef>
                <a:spcPts val="36"/>
              </a:spcBef>
            </a:pPr>
            <a:r>
              <a:rPr lang="ru-RU" dirty="0" smtClean="0">
                <a:solidFill>
                  <a:srgbClr val="104E5D"/>
                </a:solidFill>
              </a:rPr>
              <a:t>финальный этап </a:t>
            </a:r>
            <a:r>
              <a:rPr lang="ru-RU" dirty="0">
                <a:solidFill>
                  <a:srgbClr val="104E5D"/>
                </a:solidFill>
              </a:rPr>
              <a:t>Всероссийского конкурса научно-исследовательских работ имени Д.И. </a:t>
            </a:r>
            <a:r>
              <a:rPr lang="ru-RU" dirty="0" smtClean="0">
                <a:solidFill>
                  <a:srgbClr val="104E5D"/>
                </a:solidFill>
              </a:rPr>
              <a:t>Менделеева – </a:t>
            </a:r>
            <a:r>
              <a:rPr lang="ru-RU" b="1" dirty="0" smtClean="0">
                <a:solidFill>
                  <a:srgbClr val="104E5D"/>
                </a:solidFill>
              </a:rPr>
              <a:t>3 место</a:t>
            </a:r>
          </a:p>
          <a:p>
            <a:pPr marL="11231" marR="173359">
              <a:spcBef>
                <a:spcPts val="36"/>
              </a:spcBef>
            </a:pPr>
            <a:endParaRPr lang="ru-RU" dirty="0" smtClean="0">
              <a:solidFill>
                <a:srgbClr val="104E5D"/>
              </a:solidFill>
            </a:endParaRPr>
          </a:p>
          <a:p>
            <a:pPr marL="11231" marR="173359">
              <a:spcBef>
                <a:spcPts val="36"/>
              </a:spcBef>
            </a:pPr>
            <a:r>
              <a:rPr lang="ru-RU" dirty="0" smtClean="0">
                <a:solidFill>
                  <a:srgbClr val="104E5D"/>
                </a:solidFill>
              </a:rPr>
              <a:t>Финальный этап </a:t>
            </a:r>
            <a:r>
              <a:rPr lang="ru-RU" dirty="0">
                <a:solidFill>
                  <a:srgbClr val="104E5D"/>
                </a:solidFill>
              </a:rPr>
              <a:t>Всероссийского фестиваля творческих открытий и инициатив «Леонардо</a:t>
            </a:r>
            <a:r>
              <a:rPr lang="ru-RU" dirty="0" smtClean="0">
                <a:solidFill>
                  <a:srgbClr val="104E5D"/>
                </a:solidFill>
              </a:rPr>
              <a:t>»:</a:t>
            </a:r>
            <a:endParaRPr lang="ru-RU" dirty="0">
              <a:solidFill>
                <a:srgbClr val="104E5D"/>
              </a:solidFill>
              <a:cs typeface="Calibri"/>
            </a:endParaRPr>
          </a:p>
          <a:p>
            <a:pPr marL="11231" marR="173359">
              <a:spcBef>
                <a:spcPts val="36"/>
              </a:spcBef>
            </a:pPr>
            <a:r>
              <a:rPr lang="ru-RU" sz="1100" b="1" dirty="0">
                <a:solidFill>
                  <a:srgbClr val="104E5D"/>
                </a:solidFill>
              </a:rPr>
              <a:t>МАМАЕВ СЕРГЕЙ, БЕЛИНСКАЯ АННА – </a:t>
            </a:r>
            <a:r>
              <a:rPr lang="ru-RU" b="1" dirty="0" smtClean="0">
                <a:solidFill>
                  <a:srgbClr val="104E5D"/>
                </a:solidFill>
              </a:rPr>
              <a:t>1 место </a:t>
            </a:r>
          </a:p>
          <a:p>
            <a:pPr marL="11231" marR="173359">
              <a:spcBef>
                <a:spcPts val="36"/>
              </a:spcBef>
            </a:pPr>
            <a:r>
              <a:rPr lang="ru-RU" sz="1100" b="1" dirty="0">
                <a:solidFill>
                  <a:srgbClr val="104E5D"/>
                </a:solidFill>
              </a:rPr>
              <a:t>ПОТЕХИНА ДИАНА –  </a:t>
            </a:r>
            <a:r>
              <a:rPr lang="ru-RU" b="1" dirty="0" smtClean="0">
                <a:solidFill>
                  <a:srgbClr val="104E5D"/>
                </a:solidFill>
              </a:rPr>
              <a:t>3 место</a:t>
            </a:r>
          </a:p>
          <a:p>
            <a:pPr marL="11231" marR="173359">
              <a:spcBef>
                <a:spcPts val="36"/>
              </a:spcBef>
            </a:pPr>
            <a:endParaRPr lang="ru-RU" b="1" dirty="0" smtClean="0"/>
          </a:p>
        </p:txBody>
      </p:sp>
      <p:sp>
        <p:nvSpPr>
          <p:cNvPr id="10" name="Заголовок 12">
            <a:extLst>
              <a:ext uri="{FF2B5EF4-FFF2-40B4-BE49-F238E27FC236}"/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499" y="89253"/>
            <a:ext cx="5629184" cy="325509"/>
          </a:xfrm>
          <a:prstGeom prst="rect">
            <a:avLst/>
          </a:prstGeom>
          <a:solidFill>
            <a:srgbClr val="237B8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6685" tIns="23343" rIns="46685" bIns="2334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3" lvl="1" algn="ctr">
              <a:spcBef>
                <a:spcPts val="38"/>
              </a:spcBef>
            </a:pPr>
            <a:r>
              <a:rPr lang="ru-RU" sz="11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ОДАРЁННЫЕ </a:t>
            </a:r>
            <a:r>
              <a:rPr lang="ru-RU" sz="11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  ДЕТИ</a:t>
            </a:r>
            <a:endParaRPr lang="ru-RU" sz="11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Arial"/>
            </a:endParaRPr>
          </a:p>
        </p:txBody>
      </p:sp>
      <p:pic>
        <p:nvPicPr>
          <p:cNvPr id="3074" name="Picture 2" descr="HP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104" y="435549"/>
            <a:ext cx="1625140" cy="91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80.userapi.com/sun9-88/impg/7vtX5Y0mchrNkMEWIGgLXeOzvfwWRydca7yQgw/z4meP_KqgEI.jpg?size=604x454&amp;quality=95&amp;sign=5c15a4036fcfe0f4dc861768060e7ca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624" y="1160227"/>
            <a:ext cx="1262576" cy="94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bfnm.ru/templates/beez3/images/personal/personal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72" y="2506050"/>
            <a:ext cx="2715472" cy="69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41094" y="2764087"/>
            <a:ext cx="2880519" cy="164984"/>
          </a:xfrm>
          <a:prstGeom prst="rect">
            <a:avLst/>
          </a:prstGeom>
        </p:spPr>
        <p:txBody>
          <a:bodyPr lIns="41468" tIns="20734" rIns="41468" bIns="20734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936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67" y="-67141"/>
            <a:ext cx="5761038" cy="3240088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5613562" y="1443999"/>
            <a:ext cx="64120" cy="1728947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5759">
              <a:lnSpc>
                <a:spcPts val="522"/>
              </a:lnSpc>
            </a:pPr>
            <a:endParaRPr sz="5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899" y="686700"/>
            <a:ext cx="3750816" cy="2067918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lang="ru-RU" sz="1100" b="1" dirty="0">
                <a:solidFill>
                  <a:srgbClr val="104E5D"/>
                </a:solidFill>
              </a:rPr>
              <a:t>МИЛОВАНОВА </a:t>
            </a:r>
            <a:r>
              <a:rPr lang="ru-RU" sz="1100" b="1" dirty="0" smtClean="0">
                <a:solidFill>
                  <a:srgbClr val="104E5D"/>
                </a:solidFill>
              </a:rPr>
              <a:t>ВАСИЛИСА, </a:t>
            </a:r>
          </a:p>
          <a:p>
            <a:pPr marL="5759">
              <a:spcBef>
                <a:spcPts val="45"/>
              </a:spcBef>
            </a:pPr>
            <a:r>
              <a:rPr lang="ru-RU" dirty="0">
                <a:solidFill>
                  <a:srgbClr val="104E5D"/>
                </a:solidFill>
              </a:rPr>
              <a:t>п</a:t>
            </a:r>
            <a:r>
              <a:rPr lang="ru-RU" dirty="0" smtClean="0">
                <a:solidFill>
                  <a:srgbClr val="104E5D"/>
                </a:solidFill>
              </a:rPr>
              <a:t>ервенство </a:t>
            </a:r>
            <a:r>
              <a:rPr lang="ru-RU" dirty="0">
                <a:solidFill>
                  <a:srgbClr val="104E5D"/>
                </a:solidFill>
              </a:rPr>
              <a:t>Сибирского Федерального Округа по дзюдо </a:t>
            </a:r>
            <a:r>
              <a:rPr lang="ru-RU" dirty="0" smtClean="0">
                <a:solidFill>
                  <a:srgbClr val="104E5D"/>
                </a:solidFill>
              </a:rPr>
              <a:t>- </a:t>
            </a:r>
            <a:r>
              <a:rPr lang="ru-RU" b="1" dirty="0">
                <a:solidFill>
                  <a:srgbClr val="104E5D"/>
                </a:solidFill>
              </a:rPr>
              <a:t>1 </a:t>
            </a:r>
            <a:r>
              <a:rPr lang="ru-RU" b="1" dirty="0" smtClean="0">
                <a:solidFill>
                  <a:srgbClr val="104E5D"/>
                </a:solidFill>
              </a:rPr>
              <a:t>место</a:t>
            </a:r>
            <a:endParaRPr lang="ru-RU" dirty="0" smtClean="0">
              <a:solidFill>
                <a:srgbClr val="104E5D"/>
              </a:solidFill>
            </a:endParaRPr>
          </a:p>
          <a:p>
            <a:pPr marL="5759">
              <a:spcBef>
                <a:spcPts val="45"/>
              </a:spcBef>
            </a:pPr>
            <a:endParaRPr lang="ru-RU" sz="300" dirty="0">
              <a:solidFill>
                <a:srgbClr val="104E5D"/>
              </a:solidFill>
            </a:endParaRPr>
          </a:p>
          <a:p>
            <a:pPr marL="5759">
              <a:spcBef>
                <a:spcPts val="45"/>
              </a:spcBef>
            </a:pPr>
            <a:r>
              <a:rPr lang="ru-RU" sz="1100" b="1" dirty="0">
                <a:solidFill>
                  <a:srgbClr val="104E5D"/>
                </a:solidFill>
              </a:rPr>
              <a:t>СОСНОВСКАЯ </a:t>
            </a:r>
            <a:r>
              <a:rPr lang="ru-RU" sz="1100" b="1" dirty="0" smtClean="0">
                <a:solidFill>
                  <a:srgbClr val="104E5D"/>
                </a:solidFill>
              </a:rPr>
              <a:t>ДИАНА,</a:t>
            </a:r>
            <a:endParaRPr lang="ru-RU" sz="1100" dirty="0" smtClean="0">
              <a:solidFill>
                <a:srgbClr val="104E5D"/>
              </a:solidFill>
            </a:endParaRPr>
          </a:p>
          <a:p>
            <a:pPr marL="5759">
              <a:spcBef>
                <a:spcPts val="45"/>
              </a:spcBef>
            </a:pPr>
            <a:r>
              <a:rPr lang="ru-RU" dirty="0">
                <a:solidFill>
                  <a:srgbClr val="104E5D"/>
                </a:solidFill>
              </a:rPr>
              <a:t>п</a:t>
            </a:r>
            <a:r>
              <a:rPr lang="ru-RU" dirty="0" smtClean="0">
                <a:solidFill>
                  <a:srgbClr val="104E5D"/>
                </a:solidFill>
              </a:rPr>
              <a:t>ервенство </a:t>
            </a:r>
            <a:r>
              <a:rPr lang="ru-RU" dirty="0">
                <a:solidFill>
                  <a:srgbClr val="104E5D"/>
                </a:solidFill>
              </a:rPr>
              <a:t>Сибирского Федерального Округа по </a:t>
            </a:r>
            <a:r>
              <a:rPr lang="ru-RU" dirty="0" smtClean="0">
                <a:solidFill>
                  <a:srgbClr val="104E5D"/>
                </a:solidFill>
              </a:rPr>
              <a:t>самбо - </a:t>
            </a:r>
            <a:r>
              <a:rPr lang="ru-RU" b="1" dirty="0" smtClean="0">
                <a:solidFill>
                  <a:srgbClr val="104E5D"/>
                </a:solidFill>
              </a:rPr>
              <a:t>3 место</a:t>
            </a:r>
          </a:p>
          <a:p>
            <a:pPr marL="5759">
              <a:spcBef>
                <a:spcPts val="45"/>
              </a:spcBef>
            </a:pPr>
            <a:endParaRPr lang="ru-RU" sz="200" dirty="0">
              <a:solidFill>
                <a:srgbClr val="104E5D"/>
              </a:solidFill>
            </a:endParaRPr>
          </a:p>
          <a:p>
            <a:pPr marL="5759">
              <a:spcBef>
                <a:spcPts val="45"/>
              </a:spcBef>
            </a:pPr>
            <a:r>
              <a:rPr lang="ru-RU" sz="1100" b="1" dirty="0" smtClean="0">
                <a:solidFill>
                  <a:srgbClr val="104E5D"/>
                </a:solidFill>
              </a:rPr>
              <a:t>ЗЕМЛЯНКИН ДМИТРИЙ</a:t>
            </a:r>
            <a:r>
              <a:rPr lang="ru-RU" sz="1100" dirty="0" smtClean="0">
                <a:solidFill>
                  <a:srgbClr val="104E5D"/>
                </a:solidFill>
              </a:rPr>
              <a:t>, </a:t>
            </a:r>
          </a:p>
          <a:p>
            <a:pPr marL="5759">
              <a:spcBef>
                <a:spcPts val="45"/>
              </a:spcBef>
            </a:pPr>
            <a:r>
              <a:rPr lang="ru-RU" dirty="0">
                <a:solidFill>
                  <a:srgbClr val="104E5D"/>
                </a:solidFill>
              </a:rPr>
              <a:t>п</a:t>
            </a:r>
            <a:r>
              <a:rPr lang="ru-RU" dirty="0" smtClean="0">
                <a:solidFill>
                  <a:srgbClr val="104E5D"/>
                </a:solidFill>
              </a:rPr>
              <a:t>ервенство </a:t>
            </a:r>
            <a:r>
              <a:rPr lang="ru-RU" dirty="0">
                <a:solidFill>
                  <a:srgbClr val="104E5D"/>
                </a:solidFill>
              </a:rPr>
              <a:t>Красноярского края по легкоатлетическому </a:t>
            </a:r>
            <a:r>
              <a:rPr lang="ru-RU" dirty="0" smtClean="0">
                <a:solidFill>
                  <a:srgbClr val="104E5D"/>
                </a:solidFill>
              </a:rPr>
              <a:t>кроссу - </a:t>
            </a:r>
            <a:r>
              <a:rPr lang="ru-RU" b="1" dirty="0" smtClean="0">
                <a:solidFill>
                  <a:srgbClr val="104E5D"/>
                </a:solidFill>
              </a:rPr>
              <a:t>2 место</a:t>
            </a:r>
          </a:p>
          <a:p>
            <a:pPr marL="5759">
              <a:spcBef>
                <a:spcPts val="45"/>
              </a:spcBef>
            </a:pPr>
            <a:endParaRPr lang="ru-RU" sz="100" dirty="0">
              <a:solidFill>
                <a:srgbClr val="104E5D"/>
              </a:solidFill>
            </a:endParaRPr>
          </a:p>
          <a:p>
            <a:pPr marL="5759">
              <a:spcBef>
                <a:spcPts val="45"/>
              </a:spcBef>
            </a:pPr>
            <a:r>
              <a:rPr lang="ru-RU" sz="1100" b="1" dirty="0" smtClean="0">
                <a:solidFill>
                  <a:srgbClr val="104E5D"/>
                </a:solidFill>
              </a:rPr>
              <a:t>КОЗАР ЕЛЕНА, ИВЧЕНКО АЛЕКСАНДРА, МИХАЙЛОВ ПАВЕЛ</a:t>
            </a:r>
            <a:r>
              <a:rPr lang="ru-RU" sz="1100" dirty="0" smtClean="0">
                <a:solidFill>
                  <a:srgbClr val="104E5D"/>
                </a:solidFill>
              </a:rPr>
              <a:t>, </a:t>
            </a:r>
          </a:p>
          <a:p>
            <a:pPr marL="5759">
              <a:spcBef>
                <a:spcPts val="45"/>
              </a:spcBef>
            </a:pPr>
            <a:r>
              <a:rPr lang="ru-RU" dirty="0">
                <a:solidFill>
                  <a:srgbClr val="104E5D"/>
                </a:solidFill>
              </a:rPr>
              <a:t>п</a:t>
            </a:r>
            <a:r>
              <a:rPr lang="ru-RU" dirty="0" smtClean="0">
                <a:solidFill>
                  <a:srgbClr val="104E5D"/>
                </a:solidFill>
              </a:rPr>
              <a:t>ервенство Красноярского </a:t>
            </a:r>
            <a:r>
              <a:rPr lang="ru-RU" dirty="0">
                <a:solidFill>
                  <a:srgbClr val="104E5D"/>
                </a:solidFill>
              </a:rPr>
              <a:t>края по вольной </a:t>
            </a:r>
            <a:r>
              <a:rPr lang="ru-RU" dirty="0" smtClean="0">
                <a:solidFill>
                  <a:srgbClr val="104E5D"/>
                </a:solidFill>
              </a:rPr>
              <a:t>борьбе – </a:t>
            </a:r>
            <a:r>
              <a:rPr lang="ru-RU" b="1" dirty="0" smtClean="0">
                <a:solidFill>
                  <a:srgbClr val="104E5D"/>
                </a:solidFill>
              </a:rPr>
              <a:t>3 место</a:t>
            </a:r>
          </a:p>
          <a:p>
            <a:pPr marL="5759">
              <a:spcBef>
                <a:spcPts val="45"/>
              </a:spcBef>
            </a:pPr>
            <a:endParaRPr lang="ru-RU" sz="200" dirty="0">
              <a:solidFill>
                <a:srgbClr val="104E5D"/>
              </a:solidFill>
            </a:endParaRPr>
          </a:p>
          <a:p>
            <a:pPr marL="5759">
              <a:spcBef>
                <a:spcPts val="45"/>
              </a:spcBef>
            </a:pPr>
            <a:r>
              <a:rPr lang="ru-RU" sz="1100" b="1" dirty="0" smtClean="0">
                <a:solidFill>
                  <a:srgbClr val="104E5D"/>
                </a:solidFill>
              </a:rPr>
              <a:t>ЯРЛЫКОВ АЛЕКСАНДР</a:t>
            </a:r>
            <a:r>
              <a:rPr lang="ru-RU" sz="1100" dirty="0" smtClean="0">
                <a:solidFill>
                  <a:srgbClr val="104E5D"/>
                </a:solidFill>
              </a:rPr>
              <a:t>,</a:t>
            </a:r>
          </a:p>
          <a:p>
            <a:pPr marL="5759">
              <a:spcBef>
                <a:spcPts val="45"/>
              </a:spcBef>
            </a:pPr>
            <a:r>
              <a:rPr lang="ru-RU" dirty="0">
                <a:solidFill>
                  <a:srgbClr val="104E5D"/>
                </a:solidFill>
              </a:rPr>
              <a:t>XXXI </a:t>
            </a:r>
            <a:r>
              <a:rPr lang="ru-RU" dirty="0" smtClean="0">
                <a:solidFill>
                  <a:srgbClr val="104E5D"/>
                </a:solidFill>
              </a:rPr>
              <a:t>открытые </a:t>
            </a:r>
            <a:r>
              <a:rPr lang="ru-RU" dirty="0">
                <a:solidFill>
                  <a:srgbClr val="104E5D"/>
                </a:solidFill>
              </a:rPr>
              <a:t>краевые соревнования "Центр Азии" по пауэрлифтингу  </a:t>
            </a:r>
            <a:r>
              <a:rPr lang="ru-RU" dirty="0" smtClean="0">
                <a:solidFill>
                  <a:srgbClr val="104E5D"/>
                </a:solidFill>
              </a:rPr>
              <a:t>- </a:t>
            </a:r>
            <a:r>
              <a:rPr lang="ru-RU" b="1" dirty="0" smtClean="0">
                <a:solidFill>
                  <a:srgbClr val="104E5D"/>
                </a:solidFill>
              </a:rPr>
              <a:t>1 место</a:t>
            </a:r>
          </a:p>
          <a:p>
            <a:pPr marL="5759">
              <a:spcBef>
                <a:spcPts val="45"/>
              </a:spcBef>
            </a:pPr>
            <a:endParaRPr lang="ru-RU" sz="400" dirty="0">
              <a:solidFill>
                <a:srgbClr val="104E5D"/>
              </a:solidFill>
            </a:endParaRPr>
          </a:p>
          <a:p>
            <a:pPr marL="5759">
              <a:spcBef>
                <a:spcPts val="45"/>
              </a:spcBef>
            </a:pPr>
            <a:r>
              <a:rPr lang="ru-RU" sz="1100" b="1" dirty="0" smtClean="0">
                <a:solidFill>
                  <a:srgbClr val="104E5D"/>
                </a:solidFill>
              </a:rPr>
              <a:t>КУШНАРЕВА ЮЛИЯ</a:t>
            </a:r>
            <a:r>
              <a:rPr lang="ru-RU" sz="1100" dirty="0" smtClean="0">
                <a:solidFill>
                  <a:srgbClr val="104E5D"/>
                </a:solidFill>
              </a:rPr>
              <a:t>, </a:t>
            </a:r>
          </a:p>
          <a:p>
            <a:pPr marL="5759">
              <a:spcBef>
                <a:spcPts val="45"/>
              </a:spcBef>
            </a:pPr>
            <a:r>
              <a:rPr lang="ru-RU" dirty="0">
                <a:solidFill>
                  <a:srgbClr val="104E5D"/>
                </a:solidFill>
              </a:rPr>
              <a:t>к</a:t>
            </a:r>
            <a:r>
              <a:rPr lang="ru-RU" dirty="0" smtClean="0">
                <a:solidFill>
                  <a:srgbClr val="104E5D"/>
                </a:solidFill>
              </a:rPr>
              <a:t>раевые </a:t>
            </a:r>
            <a:r>
              <a:rPr lang="ru-RU" dirty="0">
                <a:solidFill>
                  <a:srgbClr val="104E5D"/>
                </a:solidFill>
              </a:rPr>
              <a:t>соревнования по лыжным гонкам на призы СРОО </a:t>
            </a:r>
            <a:r>
              <a:rPr lang="ru-RU" dirty="0" smtClean="0">
                <a:solidFill>
                  <a:srgbClr val="104E5D"/>
                </a:solidFill>
              </a:rPr>
              <a:t>«Федерация </a:t>
            </a:r>
            <a:r>
              <a:rPr lang="ru-RU" dirty="0">
                <a:solidFill>
                  <a:srgbClr val="104E5D"/>
                </a:solidFill>
              </a:rPr>
              <a:t>лыжных гонок Красноярского </a:t>
            </a:r>
            <a:r>
              <a:rPr lang="ru-RU" dirty="0" smtClean="0">
                <a:solidFill>
                  <a:srgbClr val="104E5D"/>
                </a:solidFill>
              </a:rPr>
              <a:t>края» – </a:t>
            </a:r>
            <a:r>
              <a:rPr lang="ru-RU" b="1" dirty="0">
                <a:solidFill>
                  <a:srgbClr val="104E5D"/>
                </a:solidFill>
              </a:rPr>
              <a:t>1 </a:t>
            </a:r>
            <a:r>
              <a:rPr lang="ru-RU" b="1" dirty="0" smtClean="0">
                <a:solidFill>
                  <a:srgbClr val="104E5D"/>
                </a:solidFill>
              </a:rPr>
              <a:t>место</a:t>
            </a:r>
            <a:endParaRPr lang="ru-RU" b="1" dirty="0">
              <a:solidFill>
                <a:srgbClr val="104E5D"/>
              </a:solidFill>
            </a:endParaRPr>
          </a:p>
        </p:txBody>
      </p:sp>
      <p:sp>
        <p:nvSpPr>
          <p:cNvPr id="10" name="Заголовок 12">
            <a:extLst>
              <a:ext uri="{FF2B5EF4-FFF2-40B4-BE49-F238E27FC236}"/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499" y="89253"/>
            <a:ext cx="5629184" cy="325509"/>
          </a:xfrm>
          <a:prstGeom prst="rect">
            <a:avLst/>
          </a:prstGeom>
          <a:solidFill>
            <a:srgbClr val="237B8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6685" tIns="23343" rIns="46685" bIns="2334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3" lvl="1" algn="ctr">
              <a:spcBef>
                <a:spcPts val="38"/>
              </a:spcBef>
            </a:pPr>
            <a:r>
              <a:rPr lang="ru-RU" sz="11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ОДАРЁННЫЕ ДЕТИ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048" y="530257"/>
            <a:ext cx="1085635" cy="9137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7" r="21292"/>
          <a:stretch/>
        </p:blipFill>
        <p:spPr>
          <a:xfrm>
            <a:off x="3830715" y="1423435"/>
            <a:ext cx="930290" cy="1054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19" y="2460274"/>
            <a:ext cx="1283007" cy="7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7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61038" cy="3240088"/>
          </a:xfrm>
          <a:prstGeom prst="rect">
            <a:avLst/>
          </a:prstGeom>
        </p:spPr>
      </p:pic>
      <p:sp>
        <p:nvSpPr>
          <p:cNvPr id="7" name="Заголовок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4953" y="47075"/>
            <a:ext cx="5561287" cy="325509"/>
          </a:xfrm>
          <a:prstGeom prst="rect">
            <a:avLst/>
          </a:prstGeom>
          <a:solidFill>
            <a:srgbClr val="237B8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6685" tIns="23343" rIns="46685" bIns="2334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3" lvl="1" algn="ctr">
              <a:spcBef>
                <a:spcPts val="38"/>
              </a:spcBef>
            </a:pPr>
            <a:r>
              <a:rPr lang="ru-RU" sz="11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ОДАРЁННЫЕ   ДЕТИ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4952" y="534560"/>
            <a:ext cx="1154493" cy="318872"/>
          </a:xfrm>
          <a:prstGeom prst="rect">
            <a:avLst/>
          </a:prstGeom>
        </p:spPr>
        <p:txBody>
          <a:bodyPr wrap="square" lIns="41468" tIns="20734" rIns="41468" bIns="20734">
            <a:spAutoFit/>
          </a:bodyPr>
          <a:lstStyle/>
          <a:p>
            <a:r>
              <a:rPr lang="ru-RU" sz="9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Школьный этап:</a:t>
            </a:r>
          </a:p>
          <a:p>
            <a:r>
              <a:rPr lang="ru-RU" sz="900" b="1" dirty="0" smtClean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1991 </a:t>
            </a:r>
            <a:r>
              <a:rPr lang="ru-RU" sz="900" b="1" dirty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участников</a:t>
            </a:r>
            <a:endParaRPr lang="ru-RU" sz="900" dirty="0">
              <a:solidFill>
                <a:srgbClr val="237B8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952" y="963509"/>
            <a:ext cx="1509712" cy="318872"/>
          </a:xfrm>
          <a:prstGeom prst="rect">
            <a:avLst/>
          </a:prstGeom>
        </p:spPr>
        <p:txBody>
          <a:bodyPr wrap="square" lIns="41468" tIns="20734" rIns="41468" bIns="20734">
            <a:spAutoFit/>
          </a:bodyPr>
          <a:lstStyle/>
          <a:p>
            <a:r>
              <a:rPr lang="ru-RU" sz="9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Муниципальный этап:</a:t>
            </a:r>
          </a:p>
          <a:p>
            <a:r>
              <a:rPr lang="ru-RU" sz="900" b="1" dirty="0" smtClean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325 </a:t>
            </a:r>
            <a:r>
              <a:rPr lang="ru-RU" sz="900" b="1" dirty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участников</a:t>
            </a:r>
            <a:endParaRPr lang="ru-RU" sz="900" dirty="0">
              <a:solidFill>
                <a:srgbClr val="237B8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952" y="1544700"/>
            <a:ext cx="1179499" cy="318872"/>
          </a:xfrm>
          <a:prstGeom prst="rect">
            <a:avLst/>
          </a:prstGeom>
        </p:spPr>
        <p:txBody>
          <a:bodyPr wrap="square" lIns="41468" tIns="20734" rIns="41468" bIns="20734">
            <a:spAutoFit/>
          </a:bodyPr>
          <a:lstStyle/>
          <a:p>
            <a:r>
              <a:rPr lang="ru-RU" sz="9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Региональный этап:</a:t>
            </a:r>
          </a:p>
          <a:p>
            <a:r>
              <a:rPr lang="ru-RU" sz="900" b="1" dirty="0" smtClean="0">
                <a:solidFill>
                  <a:srgbClr val="237B8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 участник</a:t>
            </a:r>
            <a:endParaRPr lang="ru-RU" sz="900" dirty="0">
              <a:solidFill>
                <a:srgbClr val="237B8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194" name="Picture 2" descr="https://sun9-12.userapi.com/impg/-1DGYsEd0VmDhXP2OTvwHe0sEdSNSX8eBLy13Q/JQ0Qj9TOnC0.jpg?size=2025x1153&amp;quality=96&amp;sign=b1d12ccc643ec42a7e1780ddc5bb9e0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301" y="452426"/>
            <a:ext cx="3987939" cy="270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855EA6D-DDFC-4D2C-870E-2AA9A5910B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3" b="50000"/>
          <a:stretch/>
        </p:blipFill>
        <p:spPr>
          <a:xfrm>
            <a:off x="1" y="2345207"/>
            <a:ext cx="1377357" cy="89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2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61038" cy="3240088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705807" y="465340"/>
            <a:ext cx="4029662" cy="469700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Общедоступный навигатор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3607" y="833858"/>
            <a:ext cx="1518676" cy="228293"/>
          </a:xfrm>
          <a:prstGeom prst="rect">
            <a:avLst/>
          </a:prstGeom>
          <a:solidFill>
            <a:srgbClr val="0070C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rtlCol="0" anchor="ctr"/>
          <a:lstStyle/>
          <a:p>
            <a:pPr algn="ctr"/>
            <a:r>
              <a:rPr lang="ru-RU" sz="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Персонифицированный учёт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863324" y="831562"/>
            <a:ext cx="1542032" cy="228293"/>
          </a:xfrm>
          <a:prstGeom prst="rect">
            <a:avLst/>
          </a:prstGeom>
          <a:solidFill>
            <a:srgbClr val="0070C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rtlCol="0" anchor="ctr"/>
          <a:lstStyle/>
          <a:p>
            <a:pPr algn="ctr"/>
            <a:r>
              <a:rPr lang="ru-RU" sz="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Персонифицированное финансирование</a:t>
            </a:r>
          </a:p>
        </p:txBody>
      </p:sp>
      <p:sp>
        <p:nvSpPr>
          <p:cNvPr id="18" name="Стрелка углом 17"/>
          <p:cNvSpPr/>
          <p:nvPr/>
        </p:nvSpPr>
        <p:spPr>
          <a:xfrm rot="5400000">
            <a:off x="2083870" y="614634"/>
            <a:ext cx="299183" cy="733042"/>
          </a:xfrm>
          <a:prstGeom prst="bentArrow">
            <a:avLst>
              <a:gd name="adj1" fmla="val 16106"/>
              <a:gd name="adj2" fmla="val 25000"/>
              <a:gd name="adj3" fmla="val 25000"/>
              <a:gd name="adj4" fmla="val 43750"/>
            </a:avLst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rtlCol="0" anchor="ctr"/>
          <a:lstStyle/>
          <a:p>
            <a:pPr algn="ctr"/>
            <a:endParaRPr lang="ru-RU" sz="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трелка углом 18"/>
          <p:cNvSpPr/>
          <p:nvPr/>
        </p:nvSpPr>
        <p:spPr>
          <a:xfrm rot="16200000" flipH="1">
            <a:off x="3313277" y="584160"/>
            <a:ext cx="308380" cy="803186"/>
          </a:xfrm>
          <a:prstGeom prst="bentArrow">
            <a:avLst>
              <a:gd name="adj1" fmla="val 14538"/>
              <a:gd name="adj2" fmla="val 25000"/>
              <a:gd name="adj3" fmla="val 25000"/>
              <a:gd name="adj4" fmla="val 43750"/>
            </a:avLst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rtlCol="0" anchor="ctr"/>
          <a:lstStyle/>
          <a:p>
            <a:pPr algn="ctr"/>
            <a:endParaRPr lang="ru-RU" sz="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3607" y="1076011"/>
            <a:ext cx="1512940" cy="580482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square" lIns="41468" tIns="20734" rIns="41468" bIns="20734">
            <a:spAutoFit/>
          </a:bodyPr>
          <a:lstStyle/>
          <a:p>
            <a:r>
              <a:rPr lang="ru-RU" sz="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Каждый ребенок до 18 лет имеет возможность получить Сертификат дополнительного образования (уникальный идентификационный номер ребенка в системе дополнительного образования), определяющий его право обучаться по образовательным программам за счет средств, выделенных государством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067052" y="1377218"/>
            <a:ext cx="1576284" cy="657426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square" lIns="41468" tIns="20734" rIns="41468" bIns="20734">
            <a:spAutoFit/>
          </a:bodyPr>
          <a:lstStyle/>
          <a:p>
            <a:pPr marL="63174" indent="-63174"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ru-RU" sz="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Свободный доступ к базе программ дополнительного образования;</a:t>
            </a:r>
          </a:p>
          <a:p>
            <a:pPr marL="63174" indent="-63174"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ru-RU" sz="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о поставщиках образовательных услуг;</a:t>
            </a:r>
          </a:p>
          <a:p>
            <a:pPr marL="63174" indent="-63174"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ru-RU" sz="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записи на выбранную программу;</a:t>
            </a:r>
          </a:p>
          <a:p>
            <a:pPr marL="63174" indent="-63174"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ru-RU" sz="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и анализ охвата детей в дополнительном образовании</a:t>
            </a:r>
            <a:endParaRPr lang="ru-RU" sz="500" dirty="0">
              <a:solidFill>
                <a:srgbClr val="0070C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905" y="2106037"/>
            <a:ext cx="880059" cy="69700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6" y="2116914"/>
            <a:ext cx="1545254" cy="81505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347" y="2272407"/>
            <a:ext cx="1589846" cy="84229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600" y="2107462"/>
            <a:ext cx="794670" cy="77710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2072347" y="1148924"/>
            <a:ext cx="1576208" cy="228293"/>
          </a:xfrm>
          <a:prstGeom prst="rect">
            <a:avLst/>
          </a:prstGeom>
          <a:solidFill>
            <a:srgbClr val="0070C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rtlCol="0" anchor="ctr"/>
          <a:lstStyle/>
          <a:p>
            <a:pPr algn="ctr"/>
            <a:r>
              <a:rPr lang="ru-RU" sz="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навигатор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869061" y="1058962"/>
            <a:ext cx="1536296" cy="99563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61223" rIns="41468" bIns="20734" rtlCol="0" anchor="t" anchorCtr="0"/>
          <a:lstStyle/>
          <a:p>
            <a:pPr>
              <a:spcBef>
                <a:spcPts val="204"/>
              </a:spcBef>
            </a:pPr>
            <a:r>
              <a:rPr lang="ru-RU" sz="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Сертификат закрепляет гарантию по оплате выбираемых ребенком  дополнительных общеобразовательных программ, прошедших добровольную сертификацию, в объеме, не превышающем установленный норматив (номинал сертификата)</a:t>
            </a:r>
          </a:p>
          <a:p>
            <a:pPr>
              <a:spcBef>
                <a:spcPts val="204"/>
              </a:spcBef>
            </a:pPr>
            <a:endParaRPr lang="ru-RU" sz="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62270" y="2333327"/>
            <a:ext cx="781939" cy="103428"/>
          </a:xfrm>
          <a:prstGeom prst="rect">
            <a:avLst/>
          </a:prstGeom>
          <a:noFill/>
        </p:spPr>
        <p:txBody>
          <a:bodyPr wrap="square" lIns="41468" tIns="20734" rIns="41468" bIns="20734" rtlCol="0">
            <a:spAutoFit/>
          </a:bodyPr>
          <a:lstStyle/>
          <a:p>
            <a:r>
              <a:rPr lang="ru-RU" sz="400" b="1" dirty="0">
                <a:solidFill>
                  <a:srgbClr val="002060"/>
                </a:solidFill>
              </a:rPr>
              <a:t>СЕРТИФИКАТ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3882" y="2671368"/>
            <a:ext cx="643171" cy="443338"/>
          </a:xfrm>
          <a:prstGeom prst="rect">
            <a:avLst/>
          </a:prstGeom>
        </p:spPr>
      </p:pic>
      <p:sp>
        <p:nvSpPr>
          <p:cNvPr id="2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5444182" y="2862062"/>
            <a:ext cx="316857" cy="237607"/>
          </a:xfrm>
          <a:ln>
            <a:solidFill>
              <a:srgbClr val="00B0F0"/>
            </a:solidFill>
          </a:ln>
        </p:spPr>
        <p:txBody>
          <a:bodyPr/>
          <a:lstStyle/>
          <a:p>
            <a:fld id="{42E1053C-D2ED-4986-AB2A-831AD9628C4E}" type="slidenum">
              <a:rPr lang="ru-RU" smtClean="0">
                <a:solidFill>
                  <a:srgbClr val="00B0F0"/>
                </a:solidFill>
              </a:rPr>
              <a:t>36</a:t>
            </a:fld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1" name="Заголовок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4953" y="47075"/>
            <a:ext cx="5594967" cy="325509"/>
          </a:xfrm>
          <a:prstGeom prst="rect">
            <a:avLst/>
          </a:prstGeom>
          <a:solidFill>
            <a:srgbClr val="237B8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6685" tIns="23343" rIns="46685" bIns="2334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3" lvl="1" algn="ctr">
              <a:spcBef>
                <a:spcPts val="38"/>
              </a:spcBef>
            </a:pPr>
            <a:r>
              <a:rPr lang="ru-RU" sz="11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ПЕРСОНИФИЦИРОВАННОЕ    ДОПОЛНИТЕЛЬНОЕ   ОБРАЗОВАНИЕ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37" y="401288"/>
            <a:ext cx="501589" cy="3994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5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61038" cy="324008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829"/>
            <a:ext cx="5761038" cy="32400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42" y="387930"/>
            <a:ext cx="1434341" cy="599526"/>
          </a:xfrm>
          <a:prstGeom prst="rect">
            <a:avLst/>
          </a:prstGeom>
        </p:spPr>
      </p:pic>
      <p:sp>
        <p:nvSpPr>
          <p:cNvPr id="18" name="Подзаголовок 4"/>
          <p:cNvSpPr txBox="1">
            <a:spLocks/>
          </p:cNvSpPr>
          <p:nvPr/>
        </p:nvSpPr>
        <p:spPr>
          <a:xfrm>
            <a:off x="355470" y="2684248"/>
            <a:ext cx="4932552" cy="326696"/>
          </a:xfrm>
          <a:prstGeom prst="rect">
            <a:avLst/>
          </a:prstGeom>
        </p:spPr>
        <p:txBody>
          <a:bodyPr vert="horz" lIns="41468" tIns="20734" rIns="41468" bIns="20734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Августовское совещание педагогических работников Сахалинской области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2373498"/>
            <a:ext cx="5761038" cy="219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rtlCol="0" anchor="ctr"/>
          <a:lstStyle/>
          <a:p>
            <a:pPr algn="ct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039705" y="1742626"/>
            <a:ext cx="135042" cy="164984"/>
          </a:xfrm>
          <a:prstGeom prst="rect">
            <a:avLst/>
          </a:prstGeom>
          <a:noFill/>
        </p:spPr>
        <p:txBody>
          <a:bodyPr wrap="none" lIns="41468" tIns="20734" rIns="41468" bIns="20734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6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05566" y="2052334"/>
            <a:ext cx="135042" cy="164984"/>
          </a:xfrm>
          <a:prstGeom prst="rect">
            <a:avLst/>
          </a:prstGeom>
          <a:noFill/>
        </p:spPr>
        <p:txBody>
          <a:bodyPr wrap="none" lIns="41468" tIns="20734" rIns="41468" bIns="20734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0" name="Овал 29"/>
          <p:cNvSpPr>
            <a:spLocks noChangeAspect="1"/>
          </p:cNvSpPr>
          <p:nvPr/>
        </p:nvSpPr>
        <p:spPr>
          <a:xfrm>
            <a:off x="1948122" y="1248959"/>
            <a:ext cx="429839" cy="32030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17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317" y="1125307"/>
            <a:ext cx="1575096" cy="828333"/>
          </a:xfrm>
          <a:prstGeom prst="rect">
            <a:avLst/>
          </a:prstGeom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1455126" y="285931"/>
            <a:ext cx="4146415" cy="455508"/>
          </a:xfrm>
          <a:prstGeom prst="rect">
            <a:avLst/>
          </a:prstGeom>
        </p:spPr>
        <p:txBody>
          <a:bodyPr vert="horz" lIns="41468" tIns="20734" rIns="41468" bIns="20734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053C-D2ED-4986-AB2A-831AD9628C4E}" type="slidenum">
              <a:rPr lang="ru-RU" smtClean="0"/>
              <a:t>37</a:t>
            </a:fld>
            <a:endParaRPr lang="ru-RU"/>
          </a:p>
        </p:txBody>
      </p:sp>
      <p:sp>
        <p:nvSpPr>
          <p:cNvPr id="33" name="Заголовок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9736" y="47074"/>
            <a:ext cx="5594967" cy="325509"/>
          </a:xfrm>
          <a:prstGeom prst="rect">
            <a:avLst/>
          </a:prstGeom>
          <a:solidFill>
            <a:srgbClr val="237B8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6685" tIns="23343" rIns="46685" bIns="2334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3" lvl="1" algn="ctr">
              <a:spcBef>
                <a:spcPts val="38"/>
              </a:spcBef>
            </a:pPr>
            <a:r>
              <a:rPr lang="ru-RU" sz="11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ТОЧКА   РОСТА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6" y="423936"/>
            <a:ext cx="2210171" cy="275357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1179129" y="1204528"/>
            <a:ext cx="46749" cy="564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spcCol="0"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179129" y="1714404"/>
            <a:ext cx="46749" cy="564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spcCol="0"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3553532" y="423936"/>
            <a:ext cx="2048009" cy="2753570"/>
            <a:chOff x="7520285" y="897308"/>
            <a:chExt cx="4334172" cy="582823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285" y="897308"/>
              <a:ext cx="4334172" cy="5828232"/>
            </a:xfrm>
            <a:prstGeom prst="rect">
              <a:avLst/>
            </a:prstGeom>
          </p:spPr>
        </p:pic>
        <p:sp>
          <p:nvSpPr>
            <p:cNvPr id="35" name="Овал 34"/>
            <p:cNvSpPr/>
            <p:nvPr/>
          </p:nvSpPr>
          <p:spPr>
            <a:xfrm>
              <a:off x="9610655" y="1072879"/>
              <a:ext cx="98934" cy="1194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9510596" y="976468"/>
              <a:ext cx="98934" cy="1194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9511721" y="2181941"/>
              <a:ext cx="98934" cy="1194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9511721" y="6154856"/>
              <a:ext cx="98934" cy="1194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Прямоугольная выноска 8"/>
          <p:cNvSpPr/>
          <p:nvPr/>
        </p:nvSpPr>
        <p:spPr>
          <a:xfrm>
            <a:off x="2880519" y="1247220"/>
            <a:ext cx="1316920" cy="224021"/>
          </a:xfrm>
          <a:prstGeom prst="wedgeRectCallout">
            <a:avLst>
              <a:gd name="adj1" fmla="val 72077"/>
              <a:gd name="adj2" fmla="val -128195"/>
            </a:avLst>
          </a:prstGeom>
          <a:solidFill>
            <a:srgbClr val="59B2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spcCol="0" rtlCol="0" anchor="ctr"/>
          <a:lstStyle/>
          <a:p>
            <a:pPr algn="ctr"/>
            <a:r>
              <a:rPr lang="ru-RU" sz="7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МБОУ </a:t>
            </a:r>
            <a:r>
              <a:rPr lang="ru-RU" sz="7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ru-RU" sz="7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Ужурская</a:t>
            </a:r>
            <a:r>
              <a:rPr lang="ru-RU" sz="7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СОШ № 6»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107185" y="433794"/>
            <a:ext cx="1237853" cy="202625"/>
          </a:xfrm>
          <a:prstGeom prst="wedgeRectCallout">
            <a:avLst>
              <a:gd name="adj1" fmla="val 64027"/>
              <a:gd name="adj2" fmla="val -26179"/>
            </a:avLst>
          </a:prstGeom>
          <a:solidFill>
            <a:srgbClr val="59B2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spcCol="0" rtlCol="0" anchor="ctr"/>
          <a:lstStyle/>
          <a:p>
            <a:pPr algn="ctr"/>
            <a:r>
              <a:rPr lang="ru-RU" sz="7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МБОУ «Локшинская СОШ</a:t>
            </a:r>
            <a:r>
              <a:rPr lang="ru-RU" sz="7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»</a:t>
            </a:r>
            <a:endParaRPr lang="ru-RU" sz="7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9" name="Прямоугольная выноска 38"/>
          <p:cNvSpPr/>
          <p:nvPr/>
        </p:nvSpPr>
        <p:spPr>
          <a:xfrm>
            <a:off x="2880520" y="803312"/>
            <a:ext cx="1356315" cy="213179"/>
          </a:xfrm>
          <a:prstGeom prst="wedgeRectCallout">
            <a:avLst>
              <a:gd name="adj1" fmla="val 74579"/>
              <a:gd name="adj2" fmla="val -171651"/>
            </a:avLst>
          </a:prstGeom>
          <a:solidFill>
            <a:srgbClr val="59B2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spcCol="0" rtlCol="0" anchor="ctr"/>
          <a:lstStyle/>
          <a:p>
            <a:pPr algn="ctr"/>
            <a:r>
              <a:rPr lang="ru-RU" sz="7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МБОУ «</a:t>
            </a:r>
            <a:r>
              <a:rPr lang="ru-RU" sz="7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Малоимышская</a:t>
            </a:r>
            <a:r>
              <a:rPr lang="ru-RU" sz="7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СОШ</a:t>
            </a:r>
            <a:r>
              <a:rPr lang="ru-RU" sz="7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»</a:t>
            </a:r>
            <a:endParaRPr lang="ru-RU" sz="7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0" name="Прямоугольная выноска 39"/>
          <p:cNvSpPr/>
          <p:nvPr/>
        </p:nvSpPr>
        <p:spPr>
          <a:xfrm>
            <a:off x="2943610" y="2593339"/>
            <a:ext cx="1316920" cy="224021"/>
          </a:xfrm>
          <a:prstGeom prst="wedgeRectCallout">
            <a:avLst>
              <a:gd name="adj1" fmla="val 69174"/>
              <a:gd name="adj2" fmla="val 95369"/>
            </a:avLst>
          </a:prstGeom>
          <a:solidFill>
            <a:srgbClr val="59B2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spcCol="0" rtlCol="0" anchor="ctr"/>
          <a:lstStyle/>
          <a:p>
            <a:pPr algn="ctr"/>
            <a:r>
              <a:rPr lang="ru-RU" sz="7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МБОУ </a:t>
            </a:r>
            <a:r>
              <a:rPr lang="ru-RU" sz="7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«Крутоярская СОШ»</a:t>
            </a:r>
          </a:p>
        </p:txBody>
      </p:sp>
      <p:sp>
        <p:nvSpPr>
          <p:cNvPr id="41" name="Прямоугольная выноска 40"/>
          <p:cNvSpPr/>
          <p:nvPr/>
        </p:nvSpPr>
        <p:spPr>
          <a:xfrm>
            <a:off x="1343008" y="994863"/>
            <a:ext cx="1316920" cy="224021"/>
          </a:xfrm>
          <a:prstGeom prst="wedgeRectCallout">
            <a:avLst>
              <a:gd name="adj1" fmla="val -60323"/>
              <a:gd name="adj2" fmla="val 54410"/>
            </a:avLst>
          </a:prstGeom>
          <a:solidFill>
            <a:srgbClr val="59B2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spcCol="0" rtlCol="0" anchor="ctr"/>
          <a:lstStyle/>
          <a:p>
            <a:pPr algn="ctr"/>
            <a:r>
              <a:rPr lang="ru-RU" sz="7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МБОУ </a:t>
            </a:r>
            <a:r>
              <a:rPr lang="ru-RU" sz="7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ru-RU" sz="7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Приреченская</a:t>
            </a:r>
            <a:r>
              <a:rPr lang="ru-RU" sz="7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СОШ»</a:t>
            </a:r>
          </a:p>
        </p:txBody>
      </p:sp>
      <p:sp>
        <p:nvSpPr>
          <p:cNvPr id="42" name="Прямоугольная выноска 41"/>
          <p:cNvSpPr/>
          <p:nvPr/>
        </p:nvSpPr>
        <p:spPr>
          <a:xfrm>
            <a:off x="1289661" y="2002806"/>
            <a:ext cx="1316920" cy="224021"/>
          </a:xfrm>
          <a:prstGeom prst="wedgeRectCallout">
            <a:avLst>
              <a:gd name="adj1" fmla="val -55968"/>
              <a:gd name="adj2" fmla="val -167447"/>
            </a:avLst>
          </a:prstGeom>
          <a:solidFill>
            <a:srgbClr val="59B2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spcCol="0" rtlCol="0" anchor="ctr"/>
          <a:lstStyle/>
          <a:p>
            <a:pPr algn="ctr"/>
            <a:r>
              <a:rPr lang="ru-RU" sz="7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МБОУ </a:t>
            </a:r>
            <a:r>
              <a:rPr lang="ru-RU" sz="7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ru-RU" sz="7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Ужурская</a:t>
            </a:r>
            <a:r>
              <a:rPr lang="ru-RU" sz="7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СОШ № 1»</a:t>
            </a:r>
          </a:p>
        </p:txBody>
      </p:sp>
    </p:spTree>
    <p:extLst>
      <p:ext uri="{BB962C8B-B14F-4D97-AF65-F5344CB8AC3E}">
        <p14:creationId xmlns:p14="http://schemas.microsoft.com/office/powerpoint/2010/main" val="255473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61038" cy="3240088"/>
          </a:xfrm>
          <a:prstGeom prst="rect">
            <a:avLst/>
          </a:prstGeom>
        </p:spPr>
      </p:pic>
      <p:sp>
        <p:nvSpPr>
          <p:cNvPr id="7" name="Заголовок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4953" y="47075"/>
            <a:ext cx="5594967" cy="325509"/>
          </a:xfrm>
          <a:prstGeom prst="rect">
            <a:avLst/>
          </a:prstGeom>
          <a:solidFill>
            <a:srgbClr val="237B8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6685" tIns="23343" rIns="46685" bIns="23343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3" lvl="1" algn="ctr">
              <a:spcBef>
                <a:spcPts val="38"/>
              </a:spcBef>
            </a:pPr>
            <a:r>
              <a:rPr lang="ru-RU" sz="11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ФЕДЕРАЛЬНАЯ  ГОСУДАРСТВЕННАЯ  ИНФОРМАЦИОННАЯ  СИСТЕМА  «МОЯ ШКОЛА»</a:t>
            </a:r>
            <a:endParaRPr lang="ru-RU" sz="11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3" y="445467"/>
            <a:ext cx="5594967" cy="273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4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61038" cy="324008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8230" y="661114"/>
            <a:ext cx="2378539" cy="2026078"/>
          </a:xfrm>
          <a:prstGeom prst="rect">
            <a:avLst/>
          </a:prstGeom>
        </p:spPr>
        <p:txBody>
          <a:bodyPr vert="horz" wrap="square" lIns="0" tIns="5471" rIns="0" bIns="0" rtlCol="0">
            <a:spAutoFit/>
          </a:bodyPr>
          <a:lstStyle/>
          <a:p>
            <a:pPr marL="5759" marR="250824">
              <a:lnSpc>
                <a:spcPct val="110000"/>
              </a:lnSpc>
              <a:spcBef>
                <a:spcPts val="43"/>
              </a:spcBef>
            </a:pPr>
            <a:r>
              <a:rPr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«Нынешняя</a:t>
            </a:r>
            <a:r>
              <a:rPr spc="-2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ситуация показала</a:t>
            </a:r>
            <a:r>
              <a:rPr spc="-1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острую необходимость</a:t>
            </a:r>
            <a:r>
              <a:rPr spc="-16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</a:t>
            </a:r>
            <a:r>
              <a:rPr b="1" spc="-16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ПРОСВЕТИТЕЛЬСКОЙ РАБОТЕ</a:t>
            </a:r>
            <a:r>
              <a:rPr b="1" spc="-27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</a:t>
            </a:r>
            <a:r>
              <a:rPr b="1" spc="-16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РОДИТЕЛЯМИ.</a:t>
            </a:r>
            <a:endParaRPr b="1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59" marR="75737">
              <a:lnSpc>
                <a:spcPct val="110000"/>
              </a:lnSpc>
            </a:pPr>
            <a:r>
              <a:rPr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Мы</a:t>
            </a:r>
            <a:r>
              <a:rPr spc="-27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продолжаем</a:t>
            </a:r>
            <a:r>
              <a:rPr spc="-18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работу</a:t>
            </a:r>
            <a:r>
              <a:rPr spc="-23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</a:t>
            </a:r>
            <a:r>
              <a:rPr spc="-18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этом</a:t>
            </a:r>
            <a:r>
              <a:rPr spc="-18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направлении: </a:t>
            </a:r>
            <a:r>
              <a:rPr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</a:t>
            </a:r>
            <a:r>
              <a:rPr spc="-2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настоящее</a:t>
            </a:r>
            <a:r>
              <a:rPr spc="-18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время</a:t>
            </a:r>
            <a:r>
              <a:rPr spc="-16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идет</a:t>
            </a:r>
            <a:r>
              <a:rPr spc="-23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ФОРМИРОВАНИЕ </a:t>
            </a:r>
            <a:r>
              <a:rPr b="1" spc="-9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ВСЕРОССИЙСКОГО</a:t>
            </a:r>
            <a:r>
              <a:rPr b="1" spc="7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РОДИТЕЛЬСКОГО</a:t>
            </a:r>
            <a:endParaRPr b="1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59">
              <a:spcBef>
                <a:spcPts val="93"/>
              </a:spcBef>
            </a:pPr>
            <a:r>
              <a:rPr b="1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СОВЕТА</a:t>
            </a:r>
            <a:r>
              <a:rPr spc="-4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</a:t>
            </a:r>
            <a:r>
              <a:rPr spc="-2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Министерстве</a:t>
            </a:r>
            <a:r>
              <a:rPr spc="-2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просвещения</a:t>
            </a:r>
            <a:endParaRPr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59">
              <a:spcBef>
                <a:spcPts val="93"/>
              </a:spcBef>
            </a:pPr>
            <a:r>
              <a:rPr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Российской</a:t>
            </a:r>
            <a:r>
              <a:rPr spc="-39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Федерации.</a:t>
            </a:r>
            <a:endParaRPr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59">
              <a:spcBef>
                <a:spcPts val="93"/>
              </a:spcBef>
            </a:pPr>
            <a:r>
              <a:rPr b="1" spc="-9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РАБОТА</a:t>
            </a:r>
            <a:r>
              <a:rPr b="1" spc="-2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</a:t>
            </a:r>
            <a:r>
              <a:rPr b="1" spc="-23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РОДИТЕЛЯМИ</a:t>
            </a:r>
            <a:r>
              <a:rPr b="1" spc="-27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</a:t>
            </a:r>
            <a:r>
              <a:rPr b="1" spc="-2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spc="-1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НАШ</a:t>
            </a:r>
            <a:endParaRPr b="1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59" marR="175951">
              <a:lnSpc>
                <a:spcPct val="110000"/>
              </a:lnSpc>
            </a:pPr>
            <a:r>
              <a:rPr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ПРИОРИТЕТ</a:t>
            </a:r>
            <a:r>
              <a:rPr b="1" spc="-32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СЕГОДНЯ.</a:t>
            </a:r>
            <a:r>
              <a:rPr b="1" spc="-36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СЕМЬЯ</a:t>
            </a:r>
            <a:r>
              <a:rPr b="1" spc="-29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ДОЛЖНА РАЗДЕЛЯТЬ</a:t>
            </a:r>
            <a:r>
              <a:rPr b="1" spc="-36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ТЕ</a:t>
            </a:r>
            <a:r>
              <a:rPr b="1" spc="-18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ЦЕННОСТИ,</a:t>
            </a:r>
            <a:r>
              <a:rPr b="1" spc="-23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КОТОРЫЕ </a:t>
            </a:r>
            <a:r>
              <a:rPr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ФОРМИРУЕТ</a:t>
            </a:r>
            <a:r>
              <a:rPr b="1" spc="-48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СИСТЕМА</a:t>
            </a:r>
            <a:r>
              <a:rPr b="1" spc="-4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b="1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ОБРАЗОВАНИЯ»</a:t>
            </a:r>
            <a:endParaRPr b="1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Bef>
                <a:spcPts val="9"/>
              </a:spcBef>
            </a:pPr>
            <a:endParaRPr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05177" marR="2304" indent="1319490">
              <a:lnSpc>
                <a:spcPct val="110000"/>
              </a:lnSpc>
            </a:pPr>
            <a:r>
              <a:rPr spc="-1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Д.Грибов, </a:t>
            </a:r>
            <a:r>
              <a:rPr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заместитель</a:t>
            </a:r>
            <a:r>
              <a:rPr spc="-2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министра</a:t>
            </a:r>
            <a:r>
              <a:rPr spc="-1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просвещения</a:t>
            </a:r>
            <a:r>
              <a:rPr spc="-27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pc="-1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РФ</a:t>
            </a:r>
            <a:endParaRPr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24153" y="752420"/>
            <a:ext cx="2966935" cy="191165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42185" y="3036515"/>
            <a:ext cx="85515" cy="82759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sz="500" spc="-11" dirty="0">
                <a:solidFill>
                  <a:srgbClr val="888888"/>
                </a:solidFill>
                <a:latin typeface="Calibri"/>
                <a:cs typeface="Calibri"/>
              </a:rPr>
              <a:t>19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6" name="Заголовок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4953" y="47075"/>
            <a:ext cx="5594967" cy="325509"/>
          </a:xfrm>
          <a:prstGeom prst="rect">
            <a:avLst/>
          </a:prstGeom>
          <a:solidFill>
            <a:srgbClr val="237B8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6685" tIns="23343" rIns="46685" bIns="2334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3" lvl="1" algn="ctr">
              <a:spcBef>
                <a:spcPts val="38"/>
              </a:spcBef>
            </a:pPr>
            <a:r>
              <a:rPr lang="ru-RU" sz="11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ГЛАВНЫЕ ПАРТНЁРЫ  -  РОДИТЕЛИ</a:t>
            </a:r>
            <a:endParaRPr lang="ru-RU" sz="11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482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61038" cy="32400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A81535-B14B-46A7-9DB6-0B6666E75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1420" y="570368"/>
            <a:ext cx="3594102" cy="625769"/>
          </a:xfrm>
        </p:spPr>
        <p:txBody>
          <a:bodyPr>
            <a:noAutofit/>
          </a:bodyPr>
          <a:lstStyle/>
          <a:p>
            <a:pPr algn="l"/>
            <a:r>
              <a:rPr lang="ru-RU" altLang="ko-KR" sz="11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altLang="ko-KR" sz="11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altLang="ko-KR" sz="1100" b="1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Прямоугольник 12">
            <a:extLst>
              <a:ext uri="{FF2B5EF4-FFF2-40B4-BE49-F238E27FC236}"/>
            </a:extLst>
          </p:cNvPr>
          <p:cNvSpPr/>
          <p:nvPr/>
        </p:nvSpPr>
        <p:spPr>
          <a:xfrm>
            <a:off x="61206" y="62411"/>
            <a:ext cx="5626511" cy="420656"/>
          </a:xfrm>
          <a:prstGeom prst="rect">
            <a:avLst/>
          </a:prstGeom>
          <a:solidFill>
            <a:srgbClr val="23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685" tIns="23343" rIns="46685" bIns="23343" anchor="ctr"/>
          <a:lstStyle/>
          <a:p>
            <a:pPr algn="ctr">
              <a:defRPr/>
            </a:pPr>
            <a:r>
              <a:rPr lang="ru-RU" sz="1100" b="1" cap="al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Ценностные   ориентиры   воспитания</a:t>
            </a:r>
            <a:endParaRPr lang="ru-RU" sz="1100" b="1" cap="al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098" name="Picture 2" descr="https://s0.slide-share.ru/s_slide/3d35f6d509378512d77b15d696a5262e/bf7f52cc-251a-411b-959c-372f8318b525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t="4436" r="72569" b="-4436"/>
          <a:stretch/>
        </p:blipFill>
        <p:spPr bwMode="auto">
          <a:xfrm>
            <a:off x="61206" y="540350"/>
            <a:ext cx="860879" cy="269973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0"/>
          <a:stretch/>
        </p:blipFill>
        <p:spPr>
          <a:xfrm>
            <a:off x="957025" y="483067"/>
            <a:ext cx="4804013" cy="27570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992587">
            <a:off x="157579" y="1241600"/>
            <a:ext cx="5193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</a:rPr>
              <a:t>ДОЛГ</a:t>
            </a:r>
            <a:endParaRPr lang="ru-RU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8218" y="2003945"/>
            <a:ext cx="4940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СЕМЬЯ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469733">
            <a:off x="2355901" y="1435682"/>
            <a:ext cx="5693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ДРУЖБА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452652">
            <a:off x="3002139" y="1082456"/>
            <a:ext cx="8114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ПАТРИОТИЗМ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684760">
            <a:off x="3796609" y="1499391"/>
            <a:ext cx="5709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РОДИНА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 rot="20807330">
            <a:off x="2721438" y="2143060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ТРУД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93690" y="1668279"/>
            <a:ext cx="6940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СОВЕСТЬ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895470">
            <a:off x="4330364" y="2103354"/>
            <a:ext cx="7633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ГУМАНИЗМ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05418" y="1187974"/>
            <a:ext cx="6431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КУЛЬТУРА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 rot="19272576">
            <a:off x="3226735" y="2279498"/>
            <a:ext cx="8194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МИЛОСЕРДИЕ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30282" y="1547077"/>
            <a:ext cx="5902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ЧЕЛОВЕК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20675683">
            <a:off x="1570923" y="865434"/>
            <a:ext cx="915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tx2">
                    <a:lumMod val="50000"/>
                  </a:schemeClr>
                </a:solidFill>
              </a:rPr>
              <a:t>СОТРУДНИЧЕСТВО</a:t>
            </a:r>
            <a:endParaRPr lang="ru-RU" sz="7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6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61038" cy="3240088"/>
          </a:xfrm>
          <a:prstGeom prst="rect">
            <a:avLst/>
          </a:prstGeom>
        </p:spPr>
      </p:pic>
      <p:sp>
        <p:nvSpPr>
          <p:cNvPr id="7" name="Заголовок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4953" y="47075"/>
            <a:ext cx="5594967" cy="325509"/>
          </a:xfrm>
          <a:prstGeom prst="rect">
            <a:avLst/>
          </a:prstGeom>
          <a:solidFill>
            <a:srgbClr val="237B8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6685" tIns="23343" rIns="46685" bIns="2334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3" lvl="1" algn="ctr">
              <a:spcBef>
                <a:spcPts val="38"/>
              </a:spcBef>
            </a:pPr>
            <a:r>
              <a:rPr lang="ru-RU" sz="11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ДЕТСКИЕ   ОБЩЕСТВЕННЫЕ   ОБЪЕДИНЕНИЯ</a:t>
            </a:r>
            <a:endParaRPr lang="ru-RU" sz="11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Arial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FBE780-83C4-4698-A7A0-D3617B7B7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2" r="35951"/>
          <a:stretch/>
        </p:blipFill>
        <p:spPr>
          <a:xfrm>
            <a:off x="4213496" y="2075963"/>
            <a:ext cx="1547542" cy="11767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3" y="416856"/>
            <a:ext cx="2284046" cy="6767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436" y="414876"/>
            <a:ext cx="2797484" cy="685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659" y="1141124"/>
            <a:ext cx="1188128" cy="1707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907" y="1444694"/>
            <a:ext cx="1890271" cy="1404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" y="1208278"/>
            <a:ext cx="2187502" cy="1845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472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61038" cy="324008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14423" y="921541"/>
            <a:ext cx="1605589" cy="1344352"/>
          </a:xfrm>
          <a:prstGeom prst="rect">
            <a:avLst/>
          </a:prstGeom>
        </p:spPr>
        <p:txBody>
          <a:bodyPr vert="horz" wrap="square" lIns="0" tIns="5471" rIns="0" bIns="0" rtlCol="0">
            <a:spAutoFit/>
          </a:bodyPr>
          <a:lstStyle/>
          <a:p>
            <a:pPr marL="5759">
              <a:spcBef>
                <a:spcPts val="43"/>
              </a:spcBef>
            </a:pPr>
            <a:r>
              <a:rPr sz="700" b="1" spc="-5" dirty="0">
                <a:solidFill>
                  <a:srgbClr val="104E5D"/>
                </a:solidFill>
                <a:latin typeface="Arial"/>
                <a:cs typeface="Arial"/>
              </a:rPr>
              <a:t>Поднятие</a:t>
            </a:r>
            <a:r>
              <a:rPr sz="700" b="1" spc="-16" dirty="0">
                <a:solidFill>
                  <a:srgbClr val="104E5D"/>
                </a:solidFill>
                <a:latin typeface="Arial"/>
                <a:cs typeface="Arial"/>
              </a:rPr>
              <a:t> </a:t>
            </a:r>
            <a:r>
              <a:rPr sz="700" b="1" spc="-5" dirty="0">
                <a:solidFill>
                  <a:srgbClr val="104E5D"/>
                </a:solidFill>
                <a:latin typeface="Arial"/>
                <a:cs typeface="Arial"/>
              </a:rPr>
              <a:t>(спуск)</a:t>
            </a:r>
            <a:endParaRPr sz="700" dirty="0">
              <a:solidFill>
                <a:srgbClr val="104E5D"/>
              </a:solidFill>
              <a:latin typeface="Arial"/>
              <a:cs typeface="Arial"/>
            </a:endParaRPr>
          </a:p>
          <a:p>
            <a:pPr marL="5759">
              <a:spcBef>
                <a:spcPts val="2"/>
              </a:spcBef>
            </a:pPr>
            <a:r>
              <a:rPr sz="700" b="1" spc="-11" dirty="0">
                <a:solidFill>
                  <a:srgbClr val="104E5D"/>
                </a:solidFill>
                <a:latin typeface="Arial"/>
                <a:cs typeface="Arial"/>
              </a:rPr>
              <a:t>Государственного</a:t>
            </a:r>
            <a:r>
              <a:rPr sz="700" b="1" spc="-5" dirty="0">
                <a:solidFill>
                  <a:srgbClr val="104E5D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104E5D"/>
                </a:solidFill>
                <a:latin typeface="Arial"/>
                <a:cs typeface="Arial"/>
              </a:rPr>
              <a:t>флага</a:t>
            </a:r>
            <a:r>
              <a:rPr sz="700" b="1" spc="-25" dirty="0">
                <a:solidFill>
                  <a:srgbClr val="104E5D"/>
                </a:solidFill>
                <a:latin typeface="Arial"/>
                <a:cs typeface="Arial"/>
              </a:rPr>
              <a:t> </a:t>
            </a:r>
            <a:r>
              <a:rPr sz="700" b="1" spc="-11" dirty="0">
                <a:solidFill>
                  <a:srgbClr val="104E5D"/>
                </a:solidFill>
                <a:latin typeface="Arial"/>
                <a:cs typeface="Arial"/>
              </a:rPr>
              <a:t>РФ</a:t>
            </a:r>
            <a:endParaRPr sz="700" dirty="0">
              <a:solidFill>
                <a:srgbClr val="104E5D"/>
              </a:solidFill>
              <a:latin typeface="Arial"/>
              <a:cs typeface="Arial"/>
            </a:endParaRPr>
          </a:p>
          <a:p>
            <a:pPr>
              <a:spcBef>
                <a:spcPts val="9"/>
              </a:spcBef>
            </a:pPr>
            <a:endParaRPr sz="700" dirty="0">
              <a:solidFill>
                <a:srgbClr val="104E5D"/>
              </a:solidFill>
              <a:latin typeface="Arial"/>
              <a:cs typeface="Arial"/>
            </a:endParaRPr>
          </a:p>
          <a:p>
            <a:pPr marL="5759"/>
            <a:r>
              <a:rPr sz="700" b="1" spc="-5" dirty="0">
                <a:solidFill>
                  <a:srgbClr val="104E5D"/>
                </a:solidFill>
                <a:latin typeface="Arial"/>
                <a:cs typeface="Arial"/>
              </a:rPr>
              <a:t>ЕЖЕНЕДЕЛЬНОЕ</a:t>
            </a:r>
            <a:endParaRPr sz="700" dirty="0">
              <a:solidFill>
                <a:srgbClr val="104E5D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dirty="0">
              <a:solidFill>
                <a:srgbClr val="104E5D"/>
              </a:solidFill>
              <a:latin typeface="Arial"/>
              <a:cs typeface="Arial"/>
            </a:endParaRPr>
          </a:p>
          <a:p>
            <a:pPr>
              <a:spcBef>
                <a:spcPts val="2"/>
              </a:spcBef>
            </a:pPr>
            <a:endParaRPr sz="900" dirty="0">
              <a:solidFill>
                <a:srgbClr val="104E5D"/>
              </a:solidFill>
              <a:latin typeface="Arial"/>
              <a:cs typeface="Arial"/>
            </a:endParaRPr>
          </a:p>
          <a:p>
            <a:pPr marL="5759"/>
            <a:r>
              <a:rPr sz="700" b="1" spc="-5" dirty="0">
                <a:solidFill>
                  <a:srgbClr val="104E5D"/>
                </a:solidFill>
                <a:latin typeface="Arial"/>
                <a:cs typeface="Arial"/>
              </a:rPr>
              <a:t>Проведение</a:t>
            </a:r>
            <a:r>
              <a:rPr sz="700" b="1" spc="-14" dirty="0">
                <a:solidFill>
                  <a:srgbClr val="104E5D"/>
                </a:solidFill>
                <a:latin typeface="Arial"/>
                <a:cs typeface="Arial"/>
              </a:rPr>
              <a:t> </a:t>
            </a:r>
            <a:r>
              <a:rPr sz="700" b="1" spc="-9" dirty="0">
                <a:solidFill>
                  <a:srgbClr val="104E5D"/>
                </a:solidFill>
                <a:latin typeface="Arial"/>
                <a:cs typeface="Arial"/>
              </a:rPr>
              <a:t>урока</a:t>
            </a:r>
            <a:endParaRPr sz="700" dirty="0">
              <a:solidFill>
                <a:srgbClr val="104E5D"/>
              </a:solidFill>
              <a:latin typeface="Arial"/>
              <a:cs typeface="Arial"/>
            </a:endParaRPr>
          </a:p>
          <a:p>
            <a:pPr marL="5759" marR="2304"/>
            <a:r>
              <a:rPr sz="700" b="1" spc="-5" dirty="0">
                <a:solidFill>
                  <a:srgbClr val="104E5D"/>
                </a:solidFill>
                <a:latin typeface="Arial"/>
                <a:cs typeface="Arial"/>
              </a:rPr>
              <a:t>(учебного</a:t>
            </a:r>
            <a:r>
              <a:rPr sz="700" b="1" spc="-14" dirty="0">
                <a:solidFill>
                  <a:srgbClr val="104E5D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104E5D"/>
                </a:solidFill>
                <a:latin typeface="Arial"/>
                <a:cs typeface="Arial"/>
              </a:rPr>
              <a:t>занятия)</a:t>
            </a:r>
            <a:r>
              <a:rPr sz="700" b="1" spc="-18" dirty="0">
                <a:solidFill>
                  <a:srgbClr val="104E5D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104E5D"/>
                </a:solidFill>
                <a:latin typeface="Arial"/>
                <a:cs typeface="Arial"/>
              </a:rPr>
              <a:t>по</a:t>
            </a:r>
            <a:r>
              <a:rPr sz="700" b="1" spc="-36" dirty="0">
                <a:solidFill>
                  <a:srgbClr val="104E5D"/>
                </a:solidFill>
                <a:latin typeface="Arial"/>
                <a:cs typeface="Arial"/>
              </a:rPr>
              <a:t> </a:t>
            </a:r>
            <a:r>
              <a:rPr sz="700" b="1" spc="-5" dirty="0">
                <a:solidFill>
                  <a:srgbClr val="104E5D"/>
                </a:solidFill>
                <a:latin typeface="Arial"/>
                <a:cs typeface="Arial"/>
              </a:rPr>
              <a:t>изучению использования</a:t>
            </a:r>
            <a:r>
              <a:rPr sz="700" b="1" spc="-39" dirty="0">
                <a:solidFill>
                  <a:srgbClr val="104E5D"/>
                </a:solidFill>
                <a:latin typeface="Arial"/>
                <a:cs typeface="Arial"/>
              </a:rPr>
              <a:t> </a:t>
            </a:r>
            <a:r>
              <a:rPr sz="700" b="1" spc="-5" dirty="0">
                <a:solidFill>
                  <a:srgbClr val="104E5D"/>
                </a:solidFill>
                <a:latin typeface="Arial"/>
                <a:cs typeface="Arial"/>
              </a:rPr>
              <a:t>государственных символов</a:t>
            </a:r>
            <a:r>
              <a:rPr sz="700" b="1" spc="-36" dirty="0">
                <a:solidFill>
                  <a:srgbClr val="104E5D"/>
                </a:solidFill>
                <a:latin typeface="Arial"/>
                <a:cs typeface="Arial"/>
              </a:rPr>
              <a:t> </a:t>
            </a:r>
            <a:r>
              <a:rPr sz="700" b="1" spc="-11" dirty="0">
                <a:solidFill>
                  <a:srgbClr val="104E5D"/>
                </a:solidFill>
                <a:latin typeface="Arial"/>
                <a:cs typeface="Arial"/>
              </a:rPr>
              <a:t>РФ</a:t>
            </a:r>
            <a:endParaRPr sz="700" dirty="0">
              <a:solidFill>
                <a:srgbClr val="104E5D"/>
              </a:solidFill>
              <a:latin typeface="Arial"/>
              <a:cs typeface="Arial"/>
            </a:endParaRPr>
          </a:p>
          <a:p>
            <a:pPr>
              <a:spcBef>
                <a:spcPts val="11"/>
              </a:spcBef>
            </a:pPr>
            <a:endParaRPr sz="700" dirty="0">
              <a:solidFill>
                <a:srgbClr val="104E5D"/>
              </a:solidFill>
              <a:latin typeface="Arial"/>
              <a:cs typeface="Arial"/>
            </a:endParaRPr>
          </a:p>
          <a:p>
            <a:pPr marL="5759"/>
            <a:r>
              <a:rPr sz="700" b="1" dirty="0">
                <a:solidFill>
                  <a:srgbClr val="104E5D"/>
                </a:solidFill>
                <a:latin typeface="Arial"/>
                <a:cs typeface="Arial"/>
              </a:rPr>
              <a:t>НЕ</a:t>
            </a:r>
            <a:r>
              <a:rPr sz="700" b="1" spc="-25" dirty="0">
                <a:solidFill>
                  <a:srgbClr val="104E5D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104E5D"/>
                </a:solidFill>
                <a:latin typeface="Arial"/>
                <a:cs typeface="Arial"/>
              </a:rPr>
              <a:t>РЕЖЕ</a:t>
            </a:r>
            <a:r>
              <a:rPr sz="700" b="1" spc="-14" dirty="0">
                <a:solidFill>
                  <a:srgbClr val="104E5D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104E5D"/>
                </a:solidFill>
                <a:latin typeface="Arial"/>
                <a:cs typeface="Arial"/>
              </a:rPr>
              <a:t>1</a:t>
            </a:r>
            <a:r>
              <a:rPr sz="700" b="1" spc="-25" dirty="0">
                <a:solidFill>
                  <a:srgbClr val="104E5D"/>
                </a:solidFill>
                <a:latin typeface="Arial"/>
                <a:cs typeface="Arial"/>
              </a:rPr>
              <a:t> </a:t>
            </a:r>
            <a:r>
              <a:rPr sz="700" b="1" spc="-11" dirty="0">
                <a:solidFill>
                  <a:srgbClr val="104E5D"/>
                </a:solidFill>
                <a:latin typeface="Arial"/>
                <a:cs typeface="Arial"/>
              </a:rPr>
              <a:t>РАЗА</a:t>
            </a:r>
            <a:r>
              <a:rPr sz="700" b="1" spc="-2" dirty="0">
                <a:solidFill>
                  <a:srgbClr val="104E5D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rgbClr val="104E5D"/>
                </a:solidFill>
                <a:latin typeface="Arial"/>
                <a:cs typeface="Arial"/>
              </a:rPr>
              <a:t>В</a:t>
            </a:r>
            <a:r>
              <a:rPr sz="700" b="1" spc="-25" dirty="0">
                <a:solidFill>
                  <a:srgbClr val="104E5D"/>
                </a:solidFill>
                <a:latin typeface="Arial"/>
                <a:cs typeface="Arial"/>
              </a:rPr>
              <a:t> </a:t>
            </a:r>
            <a:r>
              <a:rPr sz="700" b="1" spc="-11" dirty="0">
                <a:solidFill>
                  <a:srgbClr val="104E5D"/>
                </a:solidFill>
                <a:latin typeface="Arial"/>
                <a:cs typeface="Arial"/>
              </a:rPr>
              <a:t>ГОД</a:t>
            </a:r>
            <a:endParaRPr sz="700" dirty="0">
              <a:solidFill>
                <a:srgbClr val="104E5D"/>
              </a:solidFill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4953" y="578896"/>
            <a:ext cx="5594967" cy="2202731"/>
            <a:chOff x="0" y="1225296"/>
            <a:chExt cx="11797665" cy="468503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2660" y="2069592"/>
              <a:ext cx="5748528" cy="383286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575291" y="5009387"/>
              <a:ext cx="2216150" cy="894715"/>
            </a:xfrm>
            <a:custGeom>
              <a:avLst/>
              <a:gdLst/>
              <a:ahLst/>
              <a:cxnLst/>
              <a:rect l="l" t="t" r="r" b="b"/>
              <a:pathLst>
                <a:path w="2216150" h="894714">
                  <a:moveTo>
                    <a:pt x="2215896" y="0"/>
                  </a:moveTo>
                  <a:lnTo>
                    <a:pt x="0" y="894588"/>
                  </a:lnTo>
                  <a:lnTo>
                    <a:pt x="2215896" y="894588"/>
                  </a:lnTo>
                  <a:lnTo>
                    <a:pt x="2215896" y="0"/>
                  </a:lnTo>
                  <a:close/>
                </a:path>
              </a:pathLst>
            </a:custGeom>
            <a:solidFill>
              <a:srgbClr val="00A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575291" y="5009387"/>
              <a:ext cx="2216150" cy="894715"/>
            </a:xfrm>
            <a:custGeom>
              <a:avLst/>
              <a:gdLst/>
              <a:ahLst/>
              <a:cxnLst/>
              <a:rect l="l" t="t" r="r" b="b"/>
              <a:pathLst>
                <a:path w="2216150" h="894714">
                  <a:moveTo>
                    <a:pt x="2215896" y="894588"/>
                  </a:moveTo>
                  <a:lnTo>
                    <a:pt x="2215896" y="0"/>
                  </a:lnTo>
                  <a:lnTo>
                    <a:pt x="0" y="894588"/>
                  </a:lnTo>
                  <a:lnTo>
                    <a:pt x="2215896" y="894588"/>
                  </a:lnTo>
                  <a:close/>
                </a:path>
              </a:pathLst>
            </a:custGeom>
            <a:ln w="12192">
              <a:solidFill>
                <a:srgbClr val="00AE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781031" y="5094731"/>
              <a:ext cx="2004060" cy="809625"/>
            </a:xfrm>
            <a:custGeom>
              <a:avLst/>
              <a:gdLst/>
              <a:ahLst/>
              <a:cxnLst/>
              <a:rect l="l" t="t" r="r" b="b"/>
              <a:pathLst>
                <a:path w="2004059" h="809625">
                  <a:moveTo>
                    <a:pt x="2004060" y="0"/>
                  </a:moveTo>
                  <a:lnTo>
                    <a:pt x="0" y="809244"/>
                  </a:lnTo>
                  <a:lnTo>
                    <a:pt x="2004060" y="809244"/>
                  </a:lnTo>
                  <a:lnTo>
                    <a:pt x="2004060" y="0"/>
                  </a:lnTo>
                  <a:close/>
                </a:path>
              </a:pathLst>
            </a:custGeom>
            <a:solidFill>
              <a:srgbClr val="1B30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781031" y="5094731"/>
              <a:ext cx="2004060" cy="809625"/>
            </a:xfrm>
            <a:custGeom>
              <a:avLst/>
              <a:gdLst/>
              <a:ahLst/>
              <a:cxnLst/>
              <a:rect l="l" t="t" r="r" b="b"/>
              <a:pathLst>
                <a:path w="2004059" h="809625">
                  <a:moveTo>
                    <a:pt x="2004060" y="809244"/>
                  </a:moveTo>
                  <a:lnTo>
                    <a:pt x="2004060" y="0"/>
                  </a:lnTo>
                  <a:lnTo>
                    <a:pt x="0" y="809244"/>
                  </a:lnTo>
                  <a:lnTo>
                    <a:pt x="2004060" y="809244"/>
                  </a:lnTo>
                  <a:close/>
                </a:path>
              </a:pathLst>
            </a:custGeom>
            <a:ln w="12192">
              <a:solidFill>
                <a:srgbClr val="1B308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225296"/>
              <a:ext cx="2051303" cy="223418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206496"/>
              <a:ext cx="2430779" cy="244754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61" y="3281934"/>
              <a:ext cx="4483100" cy="2129155"/>
            </a:xfrm>
            <a:custGeom>
              <a:avLst/>
              <a:gdLst/>
              <a:ahLst/>
              <a:cxnLst/>
              <a:rect l="l" t="t" r="r" b="b"/>
              <a:pathLst>
                <a:path w="4483100" h="2129154">
                  <a:moveTo>
                    <a:pt x="0" y="0"/>
                  </a:moveTo>
                  <a:lnTo>
                    <a:pt x="4482592" y="0"/>
                  </a:lnTo>
                </a:path>
                <a:path w="4483100" h="2129154">
                  <a:moveTo>
                    <a:pt x="0" y="2129028"/>
                  </a:moveTo>
                  <a:lnTo>
                    <a:pt x="4482592" y="2129028"/>
                  </a:lnTo>
                </a:path>
              </a:pathLst>
            </a:custGeom>
            <a:ln w="19812">
              <a:solidFill>
                <a:srgbClr val="1B308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20886" y="2582037"/>
            <a:ext cx="2638975" cy="467480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 marR="2304">
              <a:spcBef>
                <a:spcPts val="45"/>
              </a:spcBef>
            </a:pPr>
            <a:r>
              <a:rPr sz="600" spc="-5" dirty="0">
                <a:solidFill>
                  <a:srgbClr val="237B8F"/>
                </a:solidFill>
                <a:latin typeface="Arial"/>
                <a:cs typeface="Arial"/>
              </a:rPr>
              <a:t>Методические</a:t>
            </a:r>
            <a:r>
              <a:rPr sz="600" spc="-23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37B8F"/>
                </a:solidFill>
                <a:latin typeface="Arial"/>
                <a:cs typeface="Arial"/>
              </a:rPr>
              <a:t>рекомендации</a:t>
            </a:r>
            <a:r>
              <a:rPr sz="600" spc="-14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37B8F"/>
                </a:solidFill>
                <a:latin typeface="Arial"/>
                <a:cs typeface="Arial"/>
              </a:rPr>
              <a:t>«Об</a:t>
            </a:r>
            <a:r>
              <a:rPr sz="600" spc="-14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37B8F"/>
                </a:solidFill>
                <a:latin typeface="Arial"/>
                <a:cs typeface="Arial"/>
              </a:rPr>
              <a:t>использовании</a:t>
            </a:r>
            <a:r>
              <a:rPr sz="600" spc="-14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37B8F"/>
                </a:solidFill>
                <a:latin typeface="Arial"/>
                <a:cs typeface="Arial"/>
              </a:rPr>
              <a:t>государственных </a:t>
            </a:r>
            <a:r>
              <a:rPr sz="600" dirty="0">
                <a:solidFill>
                  <a:srgbClr val="237B8F"/>
                </a:solidFill>
                <a:latin typeface="Arial"/>
                <a:cs typeface="Arial"/>
              </a:rPr>
              <a:t>символов</a:t>
            </a:r>
            <a:r>
              <a:rPr sz="600" spc="-20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37B8F"/>
                </a:solidFill>
                <a:latin typeface="Arial"/>
                <a:cs typeface="Arial"/>
              </a:rPr>
              <a:t>Российской</a:t>
            </a:r>
            <a:r>
              <a:rPr sz="600" spc="-25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37B8F"/>
                </a:solidFill>
                <a:latin typeface="Arial"/>
                <a:cs typeface="Arial"/>
              </a:rPr>
              <a:t>Федерации</a:t>
            </a:r>
            <a:r>
              <a:rPr sz="600" spc="-20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37B8F"/>
                </a:solidFill>
                <a:latin typeface="Arial"/>
                <a:cs typeface="Arial"/>
              </a:rPr>
              <a:t>при</a:t>
            </a:r>
            <a:r>
              <a:rPr sz="600" spc="-16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37B8F"/>
                </a:solidFill>
                <a:latin typeface="Arial"/>
                <a:cs typeface="Arial"/>
              </a:rPr>
              <a:t>обучении</a:t>
            </a:r>
            <a:r>
              <a:rPr sz="600" spc="-16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37B8F"/>
                </a:solidFill>
                <a:latin typeface="Arial"/>
                <a:cs typeface="Arial"/>
              </a:rPr>
              <a:t>и</a:t>
            </a:r>
            <a:r>
              <a:rPr sz="600" spc="-14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37B8F"/>
                </a:solidFill>
                <a:latin typeface="Arial"/>
                <a:cs typeface="Arial"/>
              </a:rPr>
              <a:t>воспитании детей</a:t>
            </a:r>
            <a:r>
              <a:rPr sz="600" spc="-20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37B8F"/>
                </a:solidFill>
                <a:latin typeface="Arial"/>
                <a:cs typeface="Arial"/>
              </a:rPr>
              <a:t>и</a:t>
            </a:r>
            <a:r>
              <a:rPr sz="600" spc="-7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37B8F"/>
                </a:solidFill>
                <a:latin typeface="Arial"/>
                <a:cs typeface="Arial"/>
              </a:rPr>
              <a:t>молодежи</a:t>
            </a:r>
            <a:r>
              <a:rPr sz="600" spc="-11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37B8F"/>
                </a:solidFill>
                <a:latin typeface="Arial"/>
                <a:cs typeface="Arial"/>
              </a:rPr>
              <a:t>в</a:t>
            </a:r>
            <a:r>
              <a:rPr sz="600" spc="-5" dirty="0">
                <a:solidFill>
                  <a:srgbClr val="237B8F"/>
                </a:solidFill>
                <a:latin typeface="Arial"/>
                <a:cs typeface="Arial"/>
              </a:rPr>
              <a:t> образовательных</a:t>
            </a:r>
            <a:r>
              <a:rPr sz="600" spc="-20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37B8F"/>
                </a:solidFill>
                <a:latin typeface="Arial"/>
                <a:cs typeface="Arial"/>
              </a:rPr>
              <a:t>организациях,</a:t>
            </a:r>
            <a:r>
              <a:rPr sz="600" spc="-14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37B8F"/>
                </a:solidFill>
                <a:latin typeface="Arial"/>
                <a:cs typeface="Arial"/>
              </a:rPr>
              <a:t>а</a:t>
            </a:r>
            <a:r>
              <a:rPr sz="600" spc="-9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37B8F"/>
                </a:solidFill>
                <a:latin typeface="Arial"/>
                <a:cs typeface="Arial"/>
              </a:rPr>
              <a:t>так</a:t>
            </a:r>
            <a:r>
              <a:rPr sz="600" spc="-14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spc="-11" dirty="0">
                <a:solidFill>
                  <a:srgbClr val="237B8F"/>
                </a:solidFill>
                <a:latin typeface="Arial"/>
                <a:cs typeface="Arial"/>
              </a:rPr>
              <a:t>же </a:t>
            </a:r>
            <a:r>
              <a:rPr sz="600" spc="-5" dirty="0">
                <a:solidFill>
                  <a:srgbClr val="237B8F"/>
                </a:solidFill>
                <a:latin typeface="Arial"/>
                <a:cs typeface="Arial"/>
              </a:rPr>
              <a:t>организациях</a:t>
            </a:r>
            <a:r>
              <a:rPr sz="600" spc="-23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37B8F"/>
                </a:solidFill>
                <a:latin typeface="Arial"/>
                <a:cs typeface="Arial"/>
              </a:rPr>
              <a:t>отдыха</a:t>
            </a:r>
            <a:r>
              <a:rPr sz="600" spc="-2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37B8F"/>
                </a:solidFill>
                <a:latin typeface="Arial"/>
                <a:cs typeface="Arial"/>
              </a:rPr>
              <a:t>детей</a:t>
            </a:r>
            <a:r>
              <a:rPr sz="600" spc="-25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37B8F"/>
                </a:solidFill>
                <a:latin typeface="Arial"/>
                <a:cs typeface="Arial"/>
              </a:rPr>
              <a:t>и</a:t>
            </a:r>
            <a:r>
              <a:rPr sz="600" spc="-5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37B8F"/>
                </a:solidFill>
                <a:latin typeface="Arial"/>
                <a:cs typeface="Arial"/>
              </a:rPr>
              <a:t>их</a:t>
            </a:r>
            <a:r>
              <a:rPr sz="600" spc="-7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37B8F"/>
                </a:solidFill>
                <a:latin typeface="Arial"/>
                <a:cs typeface="Arial"/>
              </a:rPr>
              <a:t>оздоровления»</a:t>
            </a:r>
            <a:endParaRPr sz="600" dirty="0">
              <a:solidFill>
                <a:srgbClr val="237B8F"/>
              </a:solidFill>
              <a:latin typeface="Arial"/>
              <a:cs typeface="Arial"/>
            </a:endParaRPr>
          </a:p>
          <a:p>
            <a:pPr marL="5759">
              <a:spcBef>
                <a:spcPts val="2"/>
              </a:spcBef>
            </a:pPr>
            <a:r>
              <a:rPr sz="600" dirty="0">
                <a:solidFill>
                  <a:srgbClr val="237B8F"/>
                </a:solidFill>
                <a:latin typeface="Arial"/>
                <a:cs typeface="Arial"/>
              </a:rPr>
              <a:t>(Письмо</a:t>
            </a:r>
            <a:r>
              <a:rPr sz="600" spc="-27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37B8F"/>
                </a:solidFill>
                <a:latin typeface="Arial"/>
                <a:cs typeface="Arial"/>
              </a:rPr>
              <a:t>от</a:t>
            </a:r>
            <a:r>
              <a:rPr sz="600" spc="-9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37B8F"/>
                </a:solidFill>
                <a:latin typeface="Arial"/>
                <a:cs typeface="Arial"/>
              </a:rPr>
              <a:t>15</a:t>
            </a:r>
            <a:r>
              <a:rPr sz="600" spc="-18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37B8F"/>
                </a:solidFill>
                <a:latin typeface="Arial"/>
                <a:cs typeface="Arial"/>
              </a:rPr>
              <a:t>апреля</a:t>
            </a:r>
            <a:r>
              <a:rPr sz="600" spc="-16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37B8F"/>
                </a:solidFill>
                <a:latin typeface="Arial"/>
                <a:cs typeface="Arial"/>
              </a:rPr>
              <a:t>2022</a:t>
            </a:r>
            <a:r>
              <a:rPr sz="600" spc="-18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spc="-41" dirty="0">
                <a:solidFill>
                  <a:srgbClr val="237B8F"/>
                </a:solidFill>
                <a:latin typeface="Arial"/>
                <a:cs typeface="Arial"/>
              </a:rPr>
              <a:t>г.</a:t>
            </a:r>
            <a:r>
              <a:rPr sz="600" spc="-7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37B8F"/>
                </a:solidFill>
                <a:latin typeface="Arial"/>
                <a:cs typeface="Arial"/>
              </a:rPr>
              <a:t>№</a:t>
            </a:r>
            <a:r>
              <a:rPr sz="600" spc="-16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37B8F"/>
                </a:solidFill>
                <a:latin typeface="Arial"/>
                <a:cs typeface="Arial"/>
              </a:rPr>
              <a:t>СК-</a:t>
            </a:r>
            <a:r>
              <a:rPr sz="600" spc="-9" dirty="0">
                <a:solidFill>
                  <a:srgbClr val="237B8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37B8F"/>
                </a:solidFill>
                <a:latin typeface="Arial"/>
                <a:cs typeface="Arial"/>
              </a:rPr>
              <a:t>295/06)</a:t>
            </a:r>
            <a:endParaRPr sz="600" dirty="0">
              <a:solidFill>
                <a:srgbClr val="237B8F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42185" y="3036515"/>
            <a:ext cx="85515" cy="82759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spcBef>
                <a:spcPts val="45"/>
              </a:spcBef>
            </a:pPr>
            <a:r>
              <a:rPr sz="500" spc="-11" dirty="0">
                <a:solidFill>
                  <a:srgbClr val="888888"/>
                </a:solidFill>
                <a:latin typeface="Calibri"/>
                <a:cs typeface="Calibri"/>
              </a:rPr>
              <a:t>15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0" name="Заголовок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4953" y="47075"/>
            <a:ext cx="5594967" cy="325509"/>
          </a:xfrm>
          <a:prstGeom prst="rect">
            <a:avLst/>
          </a:prstGeom>
          <a:solidFill>
            <a:srgbClr val="237B8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6685" tIns="23343" rIns="46685" bIns="2334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3" lvl="1" algn="ctr">
              <a:spcBef>
                <a:spcPts val="38"/>
              </a:spcBef>
            </a:pPr>
            <a:r>
              <a:rPr lang="ru-RU" sz="1100" b="1" spc="-1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ИСПОЛЬЗОВАНИЕ</a:t>
            </a:r>
            <a:r>
              <a:rPr lang="ru-RU" sz="1100" b="1" spc="-43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100" b="1" spc="-43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100" b="1" spc="-1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ГОСУДАРСТВЕННОЙ</a:t>
            </a:r>
            <a:r>
              <a:rPr lang="ru-RU" sz="1100" b="1" spc="-4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ru-RU" sz="1100" b="1" spc="-5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СИМВОЛИКИ</a:t>
            </a:r>
            <a:endParaRPr lang="ru-RU" sz="1100" b="1" kern="0" cap="all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738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962"/>
            <a:ext cx="5761038" cy="3240088"/>
          </a:xfrm>
          <a:prstGeom prst="rect">
            <a:avLst/>
          </a:prstGeom>
        </p:spPr>
      </p:pic>
      <p:sp>
        <p:nvSpPr>
          <p:cNvPr id="7" name="Заголовок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4953" y="47075"/>
            <a:ext cx="5594967" cy="325509"/>
          </a:xfrm>
          <a:prstGeom prst="rect">
            <a:avLst/>
          </a:prstGeom>
          <a:solidFill>
            <a:srgbClr val="237B8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6685" tIns="23343" rIns="46685" bIns="2334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3" lvl="1" algn="ctr">
              <a:spcBef>
                <a:spcPts val="38"/>
              </a:spcBef>
            </a:pPr>
            <a:r>
              <a:rPr lang="ru-RU" sz="11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ВОСПИТАТЕЛЬНАЯ    СРЕДА</a:t>
            </a:r>
            <a:endParaRPr lang="ru-RU" sz="11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Arial"/>
            </a:endParaRPr>
          </a:p>
        </p:txBody>
      </p:sp>
      <p:grpSp>
        <p:nvGrpSpPr>
          <p:cNvPr id="9" name="object 7"/>
          <p:cNvGrpSpPr/>
          <p:nvPr/>
        </p:nvGrpSpPr>
        <p:grpSpPr>
          <a:xfrm>
            <a:off x="2672596" y="579534"/>
            <a:ext cx="2554960" cy="2209019"/>
            <a:chOff x="6322313" y="1543811"/>
            <a:chExt cx="5407025" cy="4675631"/>
          </a:xfrm>
        </p:grpSpPr>
        <p:pic>
          <p:nvPicPr>
            <p:cNvPr id="11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6571" y="1543811"/>
              <a:ext cx="1110996" cy="1114044"/>
            </a:xfrm>
            <a:prstGeom prst="rect">
              <a:avLst/>
            </a:prstGeom>
          </p:spPr>
        </p:pic>
        <p:pic>
          <p:nvPicPr>
            <p:cNvPr id="12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42803" y="1557527"/>
              <a:ext cx="1187196" cy="1046988"/>
            </a:xfrm>
            <a:prstGeom prst="rect">
              <a:avLst/>
            </a:prstGeom>
          </p:spPr>
        </p:pic>
        <p:pic>
          <p:nvPicPr>
            <p:cNvPr id="13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77583" y="1551431"/>
              <a:ext cx="1351787" cy="1112520"/>
            </a:xfrm>
            <a:prstGeom prst="rect">
              <a:avLst/>
            </a:prstGeom>
          </p:spPr>
        </p:pic>
        <p:sp>
          <p:nvSpPr>
            <p:cNvPr id="14" name="object 11"/>
            <p:cNvSpPr/>
            <p:nvPr/>
          </p:nvSpPr>
          <p:spPr>
            <a:xfrm>
              <a:off x="6322313" y="2824733"/>
              <a:ext cx="5407025" cy="0"/>
            </a:xfrm>
            <a:custGeom>
              <a:avLst/>
              <a:gdLst/>
              <a:ahLst/>
              <a:cxnLst/>
              <a:rect l="l" t="t" r="r" b="b"/>
              <a:pathLst>
                <a:path w="5407025">
                  <a:moveTo>
                    <a:pt x="0" y="0"/>
                  </a:moveTo>
                  <a:lnTo>
                    <a:pt x="5406897" y="0"/>
                  </a:lnTo>
                </a:path>
              </a:pathLst>
            </a:custGeom>
            <a:ln w="19812">
              <a:solidFill>
                <a:srgbClr val="1B3081"/>
              </a:solidFill>
            </a:ln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pic>
          <p:nvPicPr>
            <p:cNvPr id="15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46335" y="5015483"/>
              <a:ext cx="1335024" cy="1130808"/>
            </a:xfrm>
            <a:prstGeom prst="rect">
              <a:avLst/>
            </a:prstGeom>
          </p:spPr>
        </p:pic>
        <p:pic>
          <p:nvPicPr>
            <p:cNvPr id="16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02723" y="3695700"/>
              <a:ext cx="1085087" cy="934212"/>
            </a:xfrm>
            <a:prstGeom prst="rect">
              <a:avLst/>
            </a:prstGeom>
          </p:spPr>
        </p:pic>
        <p:pic>
          <p:nvPicPr>
            <p:cNvPr id="17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80503" y="3657600"/>
              <a:ext cx="979931" cy="882395"/>
            </a:xfrm>
            <a:prstGeom prst="rect">
              <a:avLst/>
            </a:prstGeom>
          </p:spPr>
        </p:pic>
        <p:pic>
          <p:nvPicPr>
            <p:cNvPr id="18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60819" y="4956047"/>
              <a:ext cx="2270760" cy="1263395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030862" y="2037574"/>
            <a:ext cx="5469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b="1" spc="-10" dirty="0">
                <a:solidFill>
                  <a:srgbClr val="1B3081"/>
                </a:solidFill>
                <a:latin typeface="Arial"/>
                <a:cs typeface="Arial"/>
              </a:rPr>
              <a:t>МУЗЕИ</a:t>
            </a:r>
            <a:endParaRPr lang="ru-RU" dirty="0">
              <a:latin typeface="Arial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66135" y="2050377"/>
            <a:ext cx="131799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b="1" spc="-10" dirty="0">
                <a:solidFill>
                  <a:srgbClr val="1B3081"/>
                </a:solidFill>
                <a:latin typeface="Arial"/>
                <a:cs typeface="Arial"/>
              </a:rPr>
              <a:t>СПОРТИВНЫЕ</a:t>
            </a:r>
            <a:r>
              <a:rPr lang="ru-RU" b="1" spc="-50" dirty="0">
                <a:solidFill>
                  <a:srgbClr val="1B3081"/>
                </a:solidFill>
                <a:latin typeface="Arial"/>
                <a:cs typeface="Arial"/>
              </a:rPr>
              <a:t> </a:t>
            </a:r>
            <a:r>
              <a:rPr lang="ru-RU" b="1" spc="-20" dirty="0">
                <a:solidFill>
                  <a:srgbClr val="1B3081"/>
                </a:solidFill>
                <a:latin typeface="Arial"/>
                <a:cs typeface="Arial"/>
              </a:rPr>
              <a:t>КЛУБЫ</a:t>
            </a:r>
            <a:endParaRPr lang="ru-RU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50913" y="2765195"/>
            <a:ext cx="836768" cy="3513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2090" marR="5080" indent="-200025" algn="ctr">
              <a:lnSpc>
                <a:spcPct val="100000"/>
              </a:lnSpc>
              <a:spcBef>
                <a:spcPts val="95"/>
              </a:spcBef>
            </a:pPr>
            <a:r>
              <a:rPr lang="ru-RU" b="1" spc="-25" dirty="0">
                <a:solidFill>
                  <a:srgbClr val="1B3081"/>
                </a:solidFill>
                <a:latin typeface="Arial"/>
                <a:cs typeface="Arial"/>
              </a:rPr>
              <a:t>ШКОЛЬНЫЕ </a:t>
            </a:r>
            <a:endParaRPr lang="ru-RU" b="1" spc="-25" dirty="0" smtClean="0">
              <a:solidFill>
                <a:srgbClr val="1B3081"/>
              </a:solidFill>
              <a:latin typeface="Arial"/>
              <a:cs typeface="Arial"/>
            </a:endParaRPr>
          </a:p>
          <a:p>
            <a:pPr marL="212090" marR="5080" indent="-200025" algn="ctr">
              <a:lnSpc>
                <a:spcPct val="100000"/>
              </a:lnSpc>
              <a:spcBef>
                <a:spcPts val="95"/>
              </a:spcBef>
            </a:pPr>
            <a:r>
              <a:rPr lang="ru-RU" b="1" spc="-10" dirty="0" smtClean="0">
                <a:solidFill>
                  <a:srgbClr val="1B3081"/>
                </a:solidFill>
                <a:latin typeface="Arial"/>
                <a:cs typeface="Arial"/>
              </a:rPr>
              <a:t>ТЕАТРЫ</a:t>
            </a:r>
            <a:endParaRPr lang="ru-RU" dirty="0">
              <a:latin typeface="Arial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8290" y="2765195"/>
            <a:ext cx="1594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B3081"/>
                </a:solidFill>
                <a:latin typeface="Arial"/>
                <a:cs typeface="Arial"/>
              </a:rPr>
              <a:t>ДЕТСКИЕ</a:t>
            </a:r>
            <a:r>
              <a:rPr lang="ru-RU" b="1" spc="-85" dirty="0">
                <a:solidFill>
                  <a:srgbClr val="1B3081"/>
                </a:solidFill>
                <a:latin typeface="Arial"/>
                <a:cs typeface="Arial"/>
              </a:rPr>
              <a:t> </a:t>
            </a:r>
            <a:r>
              <a:rPr lang="ru-RU" b="1" spc="-10" dirty="0" smtClean="0">
                <a:solidFill>
                  <a:srgbClr val="1B3081"/>
                </a:solidFill>
                <a:latin typeface="Arial"/>
                <a:cs typeface="Arial"/>
              </a:rPr>
              <a:t>ОБЩЕСТВЕННЫЕ</a:t>
            </a:r>
          </a:p>
          <a:p>
            <a:pPr algn="ctr"/>
            <a:r>
              <a:rPr lang="ru-RU" b="1" spc="-10" dirty="0" smtClean="0">
                <a:solidFill>
                  <a:srgbClr val="1B3081"/>
                </a:solidFill>
                <a:latin typeface="Arial"/>
                <a:cs typeface="Arial"/>
              </a:rPr>
              <a:t> </a:t>
            </a:r>
            <a:r>
              <a:rPr lang="ru-RU" b="1" spc="-20" dirty="0">
                <a:solidFill>
                  <a:srgbClr val="1B3081"/>
                </a:solidFill>
                <a:latin typeface="Arial"/>
                <a:cs typeface="Arial"/>
              </a:rPr>
              <a:t>ОБЪЕДИНЕНИЯ</a:t>
            </a:r>
            <a:endParaRPr lang="ru-RU" dirty="0"/>
          </a:p>
        </p:txBody>
      </p:sp>
      <p:pic>
        <p:nvPicPr>
          <p:cNvPr id="2052" name="Picture 4" descr="https://sun9-31.userapi.com/impg/jcEtAUtDicsQsvsd3rmynDJwlbeceucwIs_GFQ/5WhoOzZxp1Q.jpg?size=1620x2160&amp;quality=95&amp;sign=bf743d36166f4fadd740b6da2d45d1ca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82" y="446030"/>
            <a:ext cx="1852413" cy="277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56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61038" cy="3240088"/>
          </a:xfrm>
          <a:prstGeom prst="rect">
            <a:avLst/>
          </a:prstGeom>
        </p:spPr>
      </p:pic>
      <p:sp>
        <p:nvSpPr>
          <p:cNvPr id="11" name="Заголовок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4953" y="47075"/>
            <a:ext cx="5594967" cy="325509"/>
          </a:xfrm>
          <a:prstGeom prst="rect">
            <a:avLst/>
          </a:prstGeom>
          <a:solidFill>
            <a:srgbClr val="237B8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6685" tIns="23343" rIns="46685" bIns="2334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3" lvl="1" algn="ctr">
              <a:spcBef>
                <a:spcPts val="38"/>
              </a:spcBef>
            </a:pPr>
            <a:r>
              <a:rPr lang="ru-RU" sz="11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ИНКЛЮЗИВНОЕ ОБРАЗОВАНИЕ</a:t>
            </a:r>
            <a:endParaRPr lang="ru-RU" sz="11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38" y="507654"/>
            <a:ext cx="2674124" cy="25276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20" y="507654"/>
            <a:ext cx="2826187" cy="252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9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61038" cy="3240088"/>
          </a:xfrm>
          <a:prstGeom prst="rect">
            <a:avLst/>
          </a:prstGeom>
        </p:spPr>
      </p:pic>
      <p:sp>
        <p:nvSpPr>
          <p:cNvPr id="11" name="Заголовок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4953" y="47075"/>
            <a:ext cx="5594967" cy="325509"/>
          </a:xfrm>
          <a:prstGeom prst="rect">
            <a:avLst/>
          </a:prstGeom>
          <a:solidFill>
            <a:srgbClr val="237B8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6685" tIns="23343" rIns="46685" bIns="2334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3" lvl="1" algn="ctr">
              <a:spcBef>
                <a:spcPts val="38"/>
              </a:spcBef>
            </a:pPr>
            <a:r>
              <a:rPr lang="ru-RU" sz="11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ИНКЛЮЗИВНОЕ ОБРАЗОВАНИЕ</a:t>
            </a:r>
            <a:endParaRPr lang="ru-RU" sz="11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Arial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4952" y="591217"/>
            <a:ext cx="2406192" cy="2272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2405" marR="60325" indent="-180340">
              <a:lnSpc>
                <a:spcPct val="11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r>
              <a:rPr lang="ru-RU" sz="900" spc="-1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Муниципальная модель</a:t>
            </a:r>
            <a:r>
              <a:rPr lang="ru-RU" sz="900" spc="-85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900" b="1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инклюзивного</a:t>
            </a:r>
            <a:r>
              <a:rPr lang="ru-RU" sz="900" b="1" spc="-95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900" b="1" spc="-25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образования.</a:t>
            </a:r>
            <a:r>
              <a:rPr lang="ru-RU" sz="900" b="1" spc="-65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192405" marR="60325" indent="-180340">
              <a:lnSpc>
                <a:spcPct val="110000"/>
              </a:lnSpc>
              <a:spcBef>
                <a:spcPts val="100"/>
              </a:spcBef>
              <a:buChar char="•"/>
              <a:tabLst>
                <a:tab pos="193040" algn="l"/>
              </a:tabLst>
            </a:pPr>
            <a:endParaRPr lang="ru-RU" sz="900" b="1" spc="-65" dirty="0" smtClean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marR="60325" indent="-169863">
              <a:lnSpc>
                <a:spcPct val="110000"/>
              </a:lnSpc>
              <a:spcBef>
                <a:spcPts val="100"/>
              </a:spcBef>
              <a:tabLst>
                <a:tab pos="193040" algn="l"/>
              </a:tabLst>
            </a:pPr>
            <a:r>
              <a:rPr lang="ru-RU" sz="900" spc="-1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    Модель</a:t>
            </a:r>
            <a:r>
              <a:rPr lang="ru-RU" sz="900" spc="-95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900" b="1" spc="-2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сетевого взаимодействия   организаций</a:t>
            </a:r>
            <a:r>
              <a:rPr lang="ru-RU" sz="900" spc="-1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</a:t>
            </a:r>
            <a:r>
              <a:rPr lang="ru-RU" sz="900" spc="-105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900" spc="-1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осуществляющих </a:t>
            </a:r>
            <a:r>
              <a:rPr lang="ru-RU" sz="900" spc="-2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образовательную</a:t>
            </a:r>
            <a:r>
              <a:rPr lang="ru-RU" sz="900" spc="-5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900" spc="-1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деятельность </a:t>
            </a:r>
            <a:r>
              <a:rPr lang="ru-RU" sz="90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</a:t>
            </a:r>
            <a:r>
              <a:rPr lang="ru-RU" sz="900" spc="2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900" spc="-1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организации</a:t>
            </a:r>
            <a: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900" spc="-2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психолого-</a:t>
            </a:r>
            <a:r>
              <a:rPr lang="ru-RU" sz="900" spc="-1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педагогического </a:t>
            </a:r>
            <a: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сопровождения</a:t>
            </a:r>
            <a:r>
              <a:rPr lang="ru-RU" sz="900" spc="-1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900" spc="-1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обучающихся </a:t>
            </a:r>
            <a:r>
              <a:rPr lang="ru-RU" sz="90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</a:t>
            </a:r>
            <a:r>
              <a:rPr lang="ru-RU" sz="900" spc="-5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и</a:t>
            </a:r>
            <a:r>
              <a:rPr lang="ru-RU" sz="900" spc="-1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нвалидностью</a:t>
            </a:r>
            <a:r>
              <a:rPr lang="ru-RU" sz="900" spc="-1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</a:t>
            </a:r>
            <a:r>
              <a:rPr lang="ru-RU" sz="900" spc="-4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9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</a:t>
            </a:r>
            <a:r>
              <a:rPr lang="ru-RU" sz="900" spc="1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900" spc="-25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ОВЗ.</a:t>
            </a:r>
          </a:p>
          <a:p>
            <a:pPr marL="180975" marR="60325" indent="-169863">
              <a:lnSpc>
                <a:spcPct val="110000"/>
              </a:lnSpc>
              <a:spcBef>
                <a:spcPts val="100"/>
              </a:spcBef>
              <a:tabLst>
                <a:tab pos="193040" algn="l"/>
              </a:tabLst>
            </a:pPr>
            <a:endParaRPr lang="ru-RU" sz="900" spc="-25" dirty="0" smtClean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marR="60325" indent="-169863">
              <a:lnSpc>
                <a:spcPct val="110000"/>
              </a:lnSpc>
              <a:spcBef>
                <a:spcPts val="100"/>
              </a:spcBef>
              <a:tabLst>
                <a:tab pos="193040" algn="l"/>
              </a:tabLst>
            </a:pPr>
            <a:r>
              <a:rPr lang="ru-RU" sz="900" spc="-25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     Модель муниципальной </a:t>
            </a:r>
            <a:r>
              <a:rPr lang="ru-RU" sz="900" b="1" spc="-25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психологической службы.</a:t>
            </a:r>
            <a:r>
              <a:rPr lang="ru-RU" sz="900" b="1" spc="-4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sz="900" b="1" spc="-25" dirty="0" smtClean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92405">
              <a:lnSpc>
                <a:spcPct val="100000"/>
              </a:lnSpc>
              <a:spcBef>
                <a:spcPts val="240"/>
              </a:spcBef>
            </a:pPr>
            <a:endParaRPr lang="ru-RU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7" name="object 7"/>
          <p:cNvGrpSpPr/>
          <p:nvPr/>
        </p:nvGrpSpPr>
        <p:grpSpPr>
          <a:xfrm>
            <a:off x="2552189" y="591218"/>
            <a:ext cx="3117730" cy="2437482"/>
            <a:chOff x="6056376" y="2087879"/>
            <a:chExt cx="5739383" cy="3816477"/>
          </a:xfrm>
        </p:grpSpPr>
        <p:pic>
          <p:nvPicPr>
            <p:cNvPr id="1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56376" y="2087879"/>
              <a:ext cx="5739383" cy="3816096"/>
            </a:xfrm>
            <a:prstGeom prst="rect">
              <a:avLst/>
            </a:prstGeom>
          </p:spPr>
        </p:pic>
        <p:sp>
          <p:nvSpPr>
            <p:cNvPr id="19" name="object 9"/>
            <p:cNvSpPr/>
            <p:nvPr/>
          </p:nvSpPr>
          <p:spPr>
            <a:xfrm>
              <a:off x="9575291" y="5009387"/>
              <a:ext cx="2216150" cy="894715"/>
            </a:xfrm>
            <a:custGeom>
              <a:avLst/>
              <a:gdLst/>
              <a:ahLst/>
              <a:cxnLst/>
              <a:rect l="l" t="t" r="r" b="b"/>
              <a:pathLst>
                <a:path w="2216150" h="894714">
                  <a:moveTo>
                    <a:pt x="2215896" y="0"/>
                  </a:moveTo>
                  <a:lnTo>
                    <a:pt x="0" y="894588"/>
                  </a:lnTo>
                  <a:lnTo>
                    <a:pt x="2215896" y="894588"/>
                  </a:lnTo>
                  <a:lnTo>
                    <a:pt x="2215896" y="0"/>
                  </a:lnTo>
                  <a:close/>
                </a:path>
              </a:pathLst>
            </a:custGeom>
            <a:solidFill>
              <a:srgbClr val="00AEEE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20" name="object 10"/>
            <p:cNvSpPr/>
            <p:nvPr/>
          </p:nvSpPr>
          <p:spPr>
            <a:xfrm>
              <a:off x="9575291" y="5009387"/>
              <a:ext cx="2216150" cy="894715"/>
            </a:xfrm>
            <a:custGeom>
              <a:avLst/>
              <a:gdLst/>
              <a:ahLst/>
              <a:cxnLst/>
              <a:rect l="l" t="t" r="r" b="b"/>
              <a:pathLst>
                <a:path w="2216150" h="894714">
                  <a:moveTo>
                    <a:pt x="2215896" y="894588"/>
                  </a:moveTo>
                  <a:lnTo>
                    <a:pt x="2215896" y="0"/>
                  </a:lnTo>
                  <a:lnTo>
                    <a:pt x="0" y="894588"/>
                  </a:lnTo>
                  <a:lnTo>
                    <a:pt x="2215896" y="894588"/>
                  </a:lnTo>
                  <a:close/>
                </a:path>
              </a:pathLst>
            </a:custGeom>
            <a:ln w="12192">
              <a:solidFill>
                <a:srgbClr val="00AEEE"/>
              </a:solidFill>
            </a:ln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21" name="object 11"/>
            <p:cNvSpPr/>
            <p:nvPr/>
          </p:nvSpPr>
          <p:spPr>
            <a:xfrm>
              <a:off x="9781032" y="5094731"/>
              <a:ext cx="2004060" cy="809625"/>
            </a:xfrm>
            <a:custGeom>
              <a:avLst/>
              <a:gdLst/>
              <a:ahLst/>
              <a:cxnLst/>
              <a:rect l="l" t="t" r="r" b="b"/>
              <a:pathLst>
                <a:path w="2004059" h="809625">
                  <a:moveTo>
                    <a:pt x="2004060" y="0"/>
                  </a:moveTo>
                  <a:lnTo>
                    <a:pt x="0" y="809244"/>
                  </a:lnTo>
                  <a:lnTo>
                    <a:pt x="2004060" y="809244"/>
                  </a:lnTo>
                  <a:lnTo>
                    <a:pt x="2004060" y="0"/>
                  </a:lnTo>
                  <a:close/>
                </a:path>
              </a:pathLst>
            </a:custGeom>
            <a:solidFill>
              <a:srgbClr val="1B3081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22" name="object 12"/>
            <p:cNvSpPr/>
            <p:nvPr/>
          </p:nvSpPr>
          <p:spPr>
            <a:xfrm>
              <a:off x="9781032" y="5094731"/>
              <a:ext cx="2004060" cy="809625"/>
            </a:xfrm>
            <a:custGeom>
              <a:avLst/>
              <a:gdLst/>
              <a:ahLst/>
              <a:cxnLst/>
              <a:rect l="l" t="t" r="r" b="b"/>
              <a:pathLst>
                <a:path w="2004059" h="809625">
                  <a:moveTo>
                    <a:pt x="2004060" y="809244"/>
                  </a:moveTo>
                  <a:lnTo>
                    <a:pt x="2004060" y="0"/>
                  </a:lnTo>
                  <a:lnTo>
                    <a:pt x="0" y="809244"/>
                  </a:lnTo>
                  <a:lnTo>
                    <a:pt x="2004060" y="809244"/>
                  </a:lnTo>
                  <a:close/>
                </a:path>
              </a:pathLst>
            </a:custGeom>
            <a:ln w="12192">
              <a:solidFill>
                <a:srgbClr val="1B3081"/>
              </a:solidFill>
            </a:ln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7092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18AF7B17-F8D2-4A4F-851D-73DB6596FE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363"/>
            <a:ext cx="5761038" cy="2910317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5C26BA64-108B-40B1-A59C-5228CA71BA38}"/>
              </a:ext>
            </a:extLst>
          </p:cNvPr>
          <p:cNvSpPr txBox="1">
            <a:spLocks/>
          </p:cNvSpPr>
          <p:nvPr/>
        </p:nvSpPr>
        <p:spPr>
          <a:xfrm>
            <a:off x="208379" y="142366"/>
            <a:ext cx="4968895" cy="626268"/>
          </a:xfrm>
          <a:prstGeom prst="rect">
            <a:avLst/>
          </a:prstGeom>
        </p:spPr>
        <p:txBody>
          <a:bodyPr lIns="41468" tIns="20734" rIns="41468" bIns="20734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rgbClr val="38598C"/>
                </a:solidFill>
                <a:latin typeface="+mn-lt"/>
                <a:ea typeface="Calibri" panose="020F0502020204030204" pitchFamily="34" charset="0"/>
              </a:rPr>
              <a:t/>
            </a:r>
            <a:br>
              <a:rPr lang="ru-RU" sz="1800" b="1" dirty="0">
                <a:solidFill>
                  <a:srgbClr val="38598C"/>
                </a:solidFill>
                <a:latin typeface="+mn-lt"/>
                <a:ea typeface="Calibri" panose="020F0502020204030204" pitchFamily="34" charset="0"/>
              </a:rPr>
            </a:br>
            <a:endParaRPr lang="ru-RU" b="1" dirty="0">
              <a:solidFill>
                <a:srgbClr val="38598C"/>
              </a:solidFill>
              <a:latin typeface="+mn-lt"/>
            </a:endParaRPr>
          </a:p>
        </p:txBody>
      </p:sp>
      <p:sp>
        <p:nvSpPr>
          <p:cNvPr id="9" name="Google Shape;96;p4">
            <a:extLst>
              <a:ext uri="{FF2B5EF4-FFF2-40B4-BE49-F238E27FC236}">
                <a16:creationId xmlns:a16="http://schemas.microsoft.com/office/drawing/2014/main" xmlns="" id="{6DD4C40B-BC59-4E7A-9941-B23B81754586}"/>
              </a:ext>
            </a:extLst>
          </p:cNvPr>
          <p:cNvSpPr/>
          <p:nvPr/>
        </p:nvSpPr>
        <p:spPr>
          <a:xfrm>
            <a:off x="427544" y="729808"/>
            <a:ext cx="2191368" cy="667712"/>
          </a:xfrm>
          <a:prstGeom prst="roundRect">
            <a:avLst>
              <a:gd name="adj" fmla="val 16667"/>
            </a:avLst>
          </a:prstGeom>
          <a:solidFill>
            <a:srgbClr val="237B8F"/>
          </a:solidFill>
          <a:ln>
            <a:noFill/>
          </a:ln>
          <a:effectLst/>
        </p:spPr>
        <p:txBody>
          <a:bodyPr spcFirstLastPara="1" wrap="square" lIns="55282" tIns="55282" rIns="55282" bIns="55282" anchor="ctr" anchorCtr="0">
            <a:noAutofit/>
          </a:bodyPr>
          <a:lstStyle/>
          <a:p>
            <a:pPr marL="189230" indent="-177165">
              <a:lnSpc>
                <a:spcPct val="100000"/>
              </a:lnSpc>
              <a:spcBef>
                <a:spcPts val="605"/>
              </a:spcBef>
              <a:buClr>
                <a:srgbClr val="1B3081"/>
              </a:buClr>
              <a:buFont typeface="Wingdings"/>
              <a:buChar char=""/>
              <a:tabLst>
                <a:tab pos="189865" algn="l"/>
              </a:tabLst>
            </a:pPr>
            <a:r>
              <a:rPr lang="ru-RU" dirty="0" smtClean="0">
                <a:solidFill>
                  <a:schemeClr val="bg1"/>
                </a:solidFill>
                <a:latin typeface="Arial"/>
                <a:cs typeface="Arial"/>
              </a:rPr>
              <a:t>Обеспечить развитие воспитательной среды для формирования ценностных ориентаций обучающихся.</a:t>
            </a:r>
            <a:endParaRPr lang="ru-RU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Google Shape;100;p4">
            <a:extLst>
              <a:ext uri="{FF2B5EF4-FFF2-40B4-BE49-F238E27FC236}">
                <a16:creationId xmlns:a16="http://schemas.microsoft.com/office/drawing/2014/main" xmlns="" id="{8C61679C-26C0-4579-A216-8D72D7383509}"/>
              </a:ext>
            </a:extLst>
          </p:cNvPr>
          <p:cNvSpPr/>
          <p:nvPr/>
        </p:nvSpPr>
        <p:spPr>
          <a:xfrm>
            <a:off x="440388" y="2469348"/>
            <a:ext cx="2165681" cy="716717"/>
          </a:xfrm>
          <a:prstGeom prst="roundRect">
            <a:avLst>
              <a:gd name="adj" fmla="val 16667"/>
            </a:avLst>
          </a:prstGeom>
          <a:solidFill>
            <a:srgbClr val="237B8F"/>
          </a:solidFill>
          <a:ln>
            <a:noFill/>
          </a:ln>
          <a:effectLst/>
        </p:spPr>
        <p:txBody>
          <a:bodyPr spcFirstLastPara="1" wrap="square" lIns="55282" tIns="55282" rIns="55282" bIns="55282" anchor="ctr" anchorCtr="0">
            <a:noAutofit/>
          </a:bodyPr>
          <a:lstStyle/>
          <a:p>
            <a:pPr marL="54418"/>
            <a:r>
              <a:rPr lang="ru-RU" dirty="0" smtClean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Снизить долю обучающихся не достигающих минимальных результатов по итогам оценочных процедур, выявить и устранить риски понижения.</a:t>
            </a:r>
            <a:endParaRPr dirty="0">
              <a:solidFill>
                <a:schemeClr val="bg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" name="Google Shape;103;p4">
            <a:extLst>
              <a:ext uri="{FF2B5EF4-FFF2-40B4-BE49-F238E27FC236}">
                <a16:creationId xmlns:a16="http://schemas.microsoft.com/office/drawing/2014/main" xmlns="" id="{8883D588-C286-4C7E-B57E-83AA1F4728F6}"/>
              </a:ext>
            </a:extLst>
          </p:cNvPr>
          <p:cNvSpPr/>
          <p:nvPr/>
        </p:nvSpPr>
        <p:spPr>
          <a:xfrm>
            <a:off x="427544" y="1505952"/>
            <a:ext cx="2165680" cy="893722"/>
          </a:xfrm>
          <a:prstGeom prst="roundRect">
            <a:avLst>
              <a:gd name="adj" fmla="val 16667"/>
            </a:avLst>
          </a:prstGeom>
          <a:solidFill>
            <a:srgbClr val="237B8F"/>
          </a:solidFill>
          <a:ln>
            <a:noFill/>
          </a:ln>
          <a:effectLst/>
        </p:spPr>
        <p:txBody>
          <a:bodyPr spcFirstLastPara="1" wrap="square" lIns="55282" tIns="55282" rIns="55282" bIns="55282" anchor="ctr" anchorCtr="0">
            <a:noAutofit/>
          </a:bodyPr>
          <a:lstStyle/>
          <a:p>
            <a:pPr marL="187325" marR="5080" indent="-175260">
              <a:lnSpc>
                <a:spcPct val="100000"/>
              </a:lnSpc>
              <a:spcBef>
                <a:spcPts val="610"/>
              </a:spcBef>
              <a:buClr>
                <a:srgbClr val="1B3081"/>
              </a:buClr>
              <a:buFont typeface="Wingdings"/>
              <a:buChar char=""/>
              <a:tabLst>
                <a:tab pos="187960" algn="l"/>
              </a:tabLst>
            </a:pPr>
            <a:r>
              <a:rPr lang="ru-RU" dirty="0" smtClean="0">
                <a:solidFill>
                  <a:schemeClr val="bg1"/>
                </a:solidFill>
                <a:latin typeface="Arial"/>
                <a:cs typeface="Arial"/>
              </a:rPr>
              <a:t>Создание условий профессионального развития педагога в связи с задачами ОО, в том числе на основании диагностики профессиональных компетенций.</a:t>
            </a:r>
            <a:endParaRPr lang="ru-RU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C42CE8DD-D119-4574-8675-44FE4E2F6183}"/>
              </a:ext>
            </a:extLst>
          </p:cNvPr>
          <p:cNvSpPr/>
          <p:nvPr/>
        </p:nvSpPr>
        <p:spPr>
          <a:xfrm>
            <a:off x="260297" y="648104"/>
            <a:ext cx="334494" cy="334443"/>
          </a:xfrm>
          <a:prstGeom prst="roundRect">
            <a:avLst/>
          </a:prstGeom>
          <a:solidFill>
            <a:srgbClr val="59B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rtlCol="0" anchor="ctr"/>
          <a:lstStyle/>
          <a:p>
            <a:pPr algn="ctr"/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61169C4-227E-4EED-A370-9E4E07591194}"/>
              </a:ext>
            </a:extLst>
          </p:cNvPr>
          <p:cNvSpPr txBox="1"/>
          <p:nvPr/>
        </p:nvSpPr>
        <p:spPr>
          <a:xfrm>
            <a:off x="363721" y="601309"/>
            <a:ext cx="153332" cy="380427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Montserrat" panose="00000500000000000000" pitchFamily="2" charset="-52"/>
              </a:rPr>
              <a:t>1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94B47B14-4DC9-4ADE-B0DF-0E9C4A4B2710}"/>
              </a:ext>
            </a:extLst>
          </p:cNvPr>
          <p:cNvSpPr/>
          <p:nvPr/>
        </p:nvSpPr>
        <p:spPr>
          <a:xfrm>
            <a:off x="208378" y="1460387"/>
            <a:ext cx="334494" cy="334443"/>
          </a:xfrm>
          <a:prstGeom prst="roundRect">
            <a:avLst/>
          </a:prstGeom>
          <a:solidFill>
            <a:srgbClr val="59B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578D667-6F64-4CCF-B3CE-9949910A215F}"/>
              </a:ext>
            </a:extLst>
          </p:cNvPr>
          <p:cNvSpPr txBox="1"/>
          <p:nvPr/>
        </p:nvSpPr>
        <p:spPr>
          <a:xfrm>
            <a:off x="350878" y="1403691"/>
            <a:ext cx="153332" cy="380427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Montserrat" panose="00000500000000000000" pitchFamily="2" charset="-52"/>
              </a:rPr>
              <a:t>2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xmlns="" id="{9AA973A0-E56B-4BB3-9193-E1F36262AB63}"/>
              </a:ext>
            </a:extLst>
          </p:cNvPr>
          <p:cNvSpPr/>
          <p:nvPr/>
        </p:nvSpPr>
        <p:spPr>
          <a:xfrm>
            <a:off x="187208" y="2399674"/>
            <a:ext cx="334494" cy="334443"/>
          </a:xfrm>
          <a:prstGeom prst="roundRect">
            <a:avLst/>
          </a:prstGeom>
          <a:solidFill>
            <a:srgbClr val="59B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rtlCol="0" anchor="ctr"/>
          <a:lstStyle/>
          <a:p>
            <a:pPr algn="ctr"/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3CDC92C-CAE0-4D88-ADAF-BF2570DEF064}"/>
              </a:ext>
            </a:extLst>
          </p:cNvPr>
          <p:cNvSpPr txBox="1"/>
          <p:nvPr/>
        </p:nvSpPr>
        <p:spPr>
          <a:xfrm>
            <a:off x="274212" y="2365787"/>
            <a:ext cx="153332" cy="380427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Montserrat" panose="00000500000000000000" pitchFamily="2" charset="-52"/>
              </a:rPr>
              <a:t>3</a:t>
            </a:r>
          </a:p>
        </p:txBody>
      </p:sp>
      <p:sp>
        <p:nvSpPr>
          <p:cNvPr id="34" name="Google Shape;96;p4">
            <a:extLst>
              <a:ext uri="{FF2B5EF4-FFF2-40B4-BE49-F238E27FC236}">
                <a16:creationId xmlns:a16="http://schemas.microsoft.com/office/drawing/2014/main" xmlns="" id="{BA1695DE-8859-4586-9F03-F8905ECFA032}"/>
              </a:ext>
            </a:extLst>
          </p:cNvPr>
          <p:cNvSpPr/>
          <p:nvPr/>
        </p:nvSpPr>
        <p:spPr>
          <a:xfrm>
            <a:off x="3053351" y="759928"/>
            <a:ext cx="2481147" cy="643762"/>
          </a:xfrm>
          <a:prstGeom prst="roundRect">
            <a:avLst>
              <a:gd name="adj" fmla="val 16667"/>
            </a:avLst>
          </a:prstGeom>
          <a:solidFill>
            <a:srgbClr val="237B8F"/>
          </a:solidFill>
          <a:ln>
            <a:noFill/>
          </a:ln>
          <a:effectLst/>
        </p:spPr>
        <p:txBody>
          <a:bodyPr spcFirstLastPara="1" wrap="square" lIns="55282" tIns="55282" rIns="55282" bIns="55282" anchor="ctr" anchorCtr="0">
            <a:noAutofit/>
          </a:bodyPr>
          <a:lstStyle/>
          <a:p>
            <a:pPr marL="88900" indent="-77788">
              <a:lnSpc>
                <a:spcPct val="100000"/>
              </a:lnSpc>
              <a:spcBef>
                <a:spcPts val="685"/>
              </a:spcBef>
              <a:buClr>
                <a:srgbClr val="1B3081"/>
              </a:buClr>
              <a:tabLst>
                <a:tab pos="232410" algn="l"/>
              </a:tabLst>
            </a:pPr>
            <a:r>
              <a:rPr lang="ru-RU" dirty="0" smtClean="0">
                <a:solidFill>
                  <a:schemeClr val="bg1"/>
                </a:solidFill>
                <a:latin typeface="Arial"/>
                <a:cs typeface="Arial"/>
              </a:rPr>
              <a:t>   Развитие инфраструктуры для занятий творческой, естественнонаучной и технической деятельности.</a:t>
            </a:r>
            <a:endParaRPr lang="ru-RU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6" name="Google Shape;103;p4">
            <a:extLst>
              <a:ext uri="{FF2B5EF4-FFF2-40B4-BE49-F238E27FC236}">
                <a16:creationId xmlns:a16="http://schemas.microsoft.com/office/drawing/2014/main" xmlns="" id="{87E23533-FC12-4D55-A27A-90ADB5E10E39}"/>
              </a:ext>
            </a:extLst>
          </p:cNvPr>
          <p:cNvSpPr/>
          <p:nvPr/>
        </p:nvSpPr>
        <p:spPr>
          <a:xfrm>
            <a:off x="3077147" y="1502483"/>
            <a:ext cx="2461043" cy="863304"/>
          </a:xfrm>
          <a:prstGeom prst="roundRect">
            <a:avLst>
              <a:gd name="adj" fmla="val 16667"/>
            </a:avLst>
          </a:prstGeom>
          <a:solidFill>
            <a:srgbClr val="237B8F"/>
          </a:solidFill>
          <a:ln>
            <a:noFill/>
          </a:ln>
          <a:effectLst/>
        </p:spPr>
        <p:txBody>
          <a:bodyPr spcFirstLastPara="1" wrap="square" lIns="55282" tIns="55282" rIns="55282" bIns="55282" anchor="ctr" anchorCtr="0">
            <a:noAutofit/>
          </a:bodyPr>
          <a:lstStyle/>
          <a:p>
            <a:pPr marL="54418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Расширить практику применения   цифровых ресурсов, таких как ГИС «Моя школа» и платформа «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Сферум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».</a:t>
            </a:r>
            <a:endParaRPr dirty="0">
              <a:solidFill>
                <a:schemeClr val="bg1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xmlns="" id="{44A29DB7-6E55-4E59-B230-A193EDF4C635}"/>
              </a:ext>
            </a:extLst>
          </p:cNvPr>
          <p:cNvSpPr/>
          <p:nvPr/>
        </p:nvSpPr>
        <p:spPr>
          <a:xfrm>
            <a:off x="2872435" y="683756"/>
            <a:ext cx="334494" cy="334443"/>
          </a:xfrm>
          <a:prstGeom prst="roundRect">
            <a:avLst/>
          </a:prstGeom>
          <a:solidFill>
            <a:srgbClr val="59B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rtlCol="0" anchor="ctr"/>
          <a:lstStyle/>
          <a:p>
            <a:pPr algn="ctr"/>
            <a:endParaRPr lang="ru-RU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3FA9DBF-C526-470B-ACEE-27C37337A639}"/>
              </a:ext>
            </a:extLst>
          </p:cNvPr>
          <p:cNvSpPr txBox="1"/>
          <p:nvPr/>
        </p:nvSpPr>
        <p:spPr>
          <a:xfrm>
            <a:off x="2976685" y="648105"/>
            <a:ext cx="153332" cy="380427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Montserrat" panose="00000500000000000000" pitchFamily="2" charset="-52"/>
              </a:rPr>
              <a:t>4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xmlns="" id="{85F91721-FF9C-4E45-B229-BB2F4D341BAE}"/>
              </a:ext>
            </a:extLst>
          </p:cNvPr>
          <p:cNvSpPr/>
          <p:nvPr/>
        </p:nvSpPr>
        <p:spPr>
          <a:xfrm>
            <a:off x="2854998" y="1464356"/>
            <a:ext cx="334494" cy="334443"/>
          </a:xfrm>
          <a:prstGeom prst="roundRect">
            <a:avLst/>
          </a:prstGeom>
          <a:solidFill>
            <a:srgbClr val="59B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rtlCol="0" anchor="ctr"/>
          <a:lstStyle/>
          <a:p>
            <a:pPr algn="ctr"/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5BB3214-8C96-479F-A0E1-B309CA6D69D0}"/>
              </a:ext>
            </a:extLst>
          </p:cNvPr>
          <p:cNvSpPr txBox="1"/>
          <p:nvPr/>
        </p:nvSpPr>
        <p:spPr>
          <a:xfrm>
            <a:off x="2935567" y="1417561"/>
            <a:ext cx="153332" cy="380427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Montserrat" panose="00000500000000000000" pitchFamily="2" charset="-52"/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40705E0-902C-4249-96A2-5E47B45FDA60}"/>
              </a:ext>
            </a:extLst>
          </p:cNvPr>
          <p:cNvSpPr txBox="1"/>
          <p:nvPr/>
        </p:nvSpPr>
        <p:spPr>
          <a:xfrm>
            <a:off x="2976685" y="2198566"/>
            <a:ext cx="153332" cy="380427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Montserrat" panose="00000500000000000000" pitchFamily="2" charset="-52"/>
              </a:rPr>
              <a:t>6</a:t>
            </a:r>
          </a:p>
        </p:txBody>
      </p:sp>
      <p:sp>
        <p:nvSpPr>
          <p:cNvPr id="29" name="Заголовок 1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4953" y="47075"/>
            <a:ext cx="5594967" cy="325509"/>
          </a:xfrm>
          <a:prstGeom prst="rect">
            <a:avLst/>
          </a:prstGeom>
          <a:solidFill>
            <a:srgbClr val="237B8F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6685" tIns="23343" rIns="46685" bIns="2334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3" lvl="1" algn="ctr">
              <a:spcBef>
                <a:spcPts val="38"/>
              </a:spcBef>
            </a:pPr>
            <a:r>
              <a:rPr lang="ru-RU" sz="11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rPr>
              <a:t>ЗАДАЧИ  НА   2022-2023  УЧЕБНЫЙ   ГОД</a:t>
            </a:r>
            <a:endParaRPr lang="ru-RU" sz="11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Arial"/>
            </a:endParaRPr>
          </a:p>
        </p:txBody>
      </p:sp>
      <p:sp>
        <p:nvSpPr>
          <p:cNvPr id="45" name="Google Shape;103;p4">
            <a:extLst>
              <a:ext uri="{FF2B5EF4-FFF2-40B4-BE49-F238E27FC236}">
                <a16:creationId xmlns:a16="http://schemas.microsoft.com/office/drawing/2014/main" xmlns="" id="{87E23533-FC12-4D55-A27A-90ADB5E10E39}"/>
              </a:ext>
            </a:extLst>
          </p:cNvPr>
          <p:cNvSpPr/>
          <p:nvPr/>
        </p:nvSpPr>
        <p:spPr>
          <a:xfrm>
            <a:off x="3130017" y="2449724"/>
            <a:ext cx="2461043" cy="736342"/>
          </a:xfrm>
          <a:prstGeom prst="roundRect">
            <a:avLst>
              <a:gd name="adj" fmla="val 16667"/>
            </a:avLst>
          </a:prstGeom>
          <a:solidFill>
            <a:srgbClr val="237B8F"/>
          </a:solidFill>
          <a:ln>
            <a:noFill/>
          </a:ln>
          <a:effectLst/>
        </p:spPr>
        <p:txBody>
          <a:bodyPr spcFirstLastPara="1" wrap="square" lIns="55282" tIns="55282" rIns="55282" bIns="55282" anchor="ctr" anchorCtr="0">
            <a:noAutofit/>
          </a:bodyPr>
          <a:lstStyle/>
          <a:p>
            <a:pPr marL="54418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Считать ключевой задачей психологической службы функционирование благоприятного школьного климата и профилактики деструктивного поведения.</a:t>
            </a:r>
            <a:endParaRPr dirty="0">
              <a:solidFill>
                <a:schemeClr val="bg1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xmlns="" id="{F0D82011-FC05-407C-AD96-76432429825A}"/>
              </a:ext>
            </a:extLst>
          </p:cNvPr>
          <p:cNvSpPr/>
          <p:nvPr/>
        </p:nvSpPr>
        <p:spPr>
          <a:xfrm>
            <a:off x="2846441" y="2412582"/>
            <a:ext cx="351611" cy="334443"/>
          </a:xfrm>
          <a:prstGeom prst="roundRect">
            <a:avLst/>
          </a:prstGeom>
          <a:solidFill>
            <a:srgbClr val="59B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rtlCol="0" anchor="ctr"/>
          <a:lstStyle/>
          <a:p>
            <a:pPr lvl="0" algn="ctr"/>
            <a:r>
              <a:rPr lang="ru-RU" sz="2200" b="1" dirty="0" smtClean="0">
                <a:solidFill>
                  <a:prstClr val="white"/>
                </a:solidFill>
                <a:latin typeface="Montserrat" panose="00000500000000000000" pitchFamily="2" charset="-52"/>
              </a:rPr>
              <a:t>6</a:t>
            </a:r>
            <a:endParaRPr lang="ru-RU" sz="2200" b="1" dirty="0">
              <a:solidFill>
                <a:prstClr val="white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8499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61038" cy="3240088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835" y="718258"/>
            <a:ext cx="2692685" cy="1083033"/>
          </a:xfrm>
          <a:prstGeom prst="rect">
            <a:avLst/>
          </a:prstGeom>
        </p:spPr>
        <p:txBody>
          <a:bodyPr vert="horz" wrap="square" lIns="0" tIns="5759" rIns="0" bIns="0" rtlCol="0">
            <a:spAutoFit/>
          </a:bodyPr>
          <a:lstStyle/>
          <a:p>
            <a:pPr marL="5759">
              <a:lnSpc>
                <a:spcPts val="2794"/>
              </a:lnSpc>
              <a:spcBef>
                <a:spcPts val="45"/>
              </a:spcBef>
            </a:pPr>
            <a:r>
              <a:rPr lang="ru-RU" sz="2400" dirty="0" smtClean="0">
                <a:solidFill>
                  <a:srgbClr val="104E5D"/>
                </a:solidFill>
                <a:latin typeface="Montserrat" panose="00000500000000000000" pitchFamily="2" charset="-52"/>
              </a:rPr>
              <a:t>С НОВЫМ УЧЕБНЫМ ГОДОМ! </a:t>
            </a:r>
            <a:r>
              <a:rPr lang="ru-RU" sz="2400" dirty="0">
                <a:solidFill>
                  <a:srgbClr val="104E5D"/>
                </a:solidFill>
                <a:latin typeface="Montserrat" panose="00000500000000000000" pitchFamily="2" charset="-52"/>
              </a:rPr>
              <a:t/>
            </a:r>
            <a:br>
              <a:rPr lang="ru-RU" sz="2400" dirty="0">
                <a:solidFill>
                  <a:srgbClr val="104E5D"/>
                </a:solidFill>
                <a:latin typeface="Montserrat" panose="00000500000000000000" pitchFamily="2" charset="-52"/>
              </a:rPr>
            </a:br>
            <a:endParaRPr sz="2400" dirty="0">
              <a:solidFill>
                <a:srgbClr val="104E5D"/>
              </a:solidFill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89556" y="924506"/>
            <a:ext cx="4671542" cy="2315762"/>
            <a:chOff x="2305811" y="1956815"/>
            <a:chExt cx="9886315" cy="490156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05811" y="2141218"/>
              <a:ext cx="7199376" cy="47167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31846" y="2167413"/>
              <a:ext cx="7092823" cy="46905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73011" y="1956815"/>
              <a:ext cx="5618988" cy="49011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00063" y="1982882"/>
              <a:ext cx="5591936" cy="4875114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855EA6D-DDFC-4D2C-870E-2AA9A5910B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3" b="50000"/>
          <a:stretch/>
        </p:blipFill>
        <p:spPr>
          <a:xfrm>
            <a:off x="1" y="2345207"/>
            <a:ext cx="1377357" cy="8948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FBE780-83C4-4698-A7A0-D3617B7B76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2" r="35951"/>
          <a:stretch/>
        </p:blipFill>
        <p:spPr>
          <a:xfrm>
            <a:off x="4213496" y="9665"/>
            <a:ext cx="1547542" cy="117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0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44083"/>
            <a:ext cx="5761038" cy="392338"/>
          </a:xfrm>
          <a:custGeom>
            <a:avLst/>
            <a:gdLst/>
            <a:ahLst/>
            <a:cxnLst/>
            <a:rect l="l" t="t" r="r" b="b"/>
            <a:pathLst>
              <a:path w="12192000" h="1356360">
                <a:moveTo>
                  <a:pt x="0" y="1356360"/>
                </a:moveTo>
                <a:lnTo>
                  <a:pt x="12192000" y="1356360"/>
                </a:lnTo>
                <a:lnTo>
                  <a:pt x="12192000" y="0"/>
                </a:lnTo>
                <a:lnTo>
                  <a:pt x="0" y="0"/>
                </a:lnTo>
                <a:lnTo>
                  <a:pt x="0" y="1356360"/>
                </a:lnTo>
                <a:close/>
              </a:path>
            </a:pathLst>
          </a:custGeom>
          <a:solidFill>
            <a:srgbClr val="237B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7031" y="38867"/>
            <a:ext cx="5140845" cy="495843"/>
          </a:xfrm>
          <a:prstGeom prst="rect">
            <a:avLst/>
          </a:prstGeom>
        </p:spPr>
        <p:txBody>
          <a:bodyPr vert="horz" wrap="square" lIns="0" tIns="41468" rIns="0" bIns="0" rtlCol="0">
            <a:spAutoFit/>
          </a:bodyPr>
          <a:lstStyle/>
          <a:p>
            <a:pPr marL="5759" algn="ctr">
              <a:lnSpc>
                <a:spcPct val="100000"/>
              </a:lnSpc>
              <a:spcBef>
                <a:spcPts val="327"/>
              </a:spcBef>
            </a:pPr>
            <a:r>
              <a:rPr lang="ru-RU" sz="9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ЕДИНОЕ ОБРАЗОВАТЕЛЬНОЕ ПРОСТРАНСТВО – </a:t>
            </a:r>
            <a:br>
              <a:rPr lang="ru-RU" sz="9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9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ФЕДЕРАЛЬНЫЙ</a:t>
            </a:r>
            <a:r>
              <a:rPr sz="900" spc="-2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900" spc="-2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sz="900" spc="-5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ПРОЕКТ</a:t>
            </a:r>
            <a:r>
              <a:rPr lang="ru-RU" sz="900" spc="-5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ru-RU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«ШКОЛА</a:t>
            </a:r>
            <a:r>
              <a:rPr lang="ru-RU" sz="900" spc="-48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900" spc="-48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</a:t>
            </a:r>
            <a:r>
              <a:rPr lang="ru-RU" sz="9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МИНПРОСВЕЩЕНИЯ</a:t>
            </a:r>
            <a:r>
              <a:rPr lang="ru-RU" sz="900" spc="-59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</a:t>
            </a:r>
            <a:r>
              <a:rPr lang="ru-RU" sz="900" spc="-5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РОССИИ</a:t>
            </a:r>
            <a:r>
              <a:rPr lang="ru-RU" sz="900" spc="-5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»</a:t>
            </a:r>
            <a:endParaRPr sz="900" spc="-5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759">
              <a:lnSpc>
                <a:spcPct val="100000"/>
              </a:lnSpc>
              <a:spcBef>
                <a:spcPts val="283"/>
              </a:spcBef>
            </a:pPr>
            <a:endParaRPr sz="900" spc="-5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object 6"/>
          <p:cNvPicPr/>
          <p:nvPr/>
        </p:nvPicPr>
        <p:blipFill rotWithShape="1">
          <a:blip r:embed="rId2" cstate="print"/>
          <a:srcRect l="30497" t="14500" b="4091"/>
          <a:stretch/>
        </p:blipFill>
        <p:spPr>
          <a:xfrm>
            <a:off x="2474259" y="864560"/>
            <a:ext cx="3286779" cy="229339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4068733" y="3050862"/>
            <a:ext cx="1296234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78">
              <a:lnSpc>
                <a:spcPts val="562"/>
              </a:lnSpc>
            </a:pPr>
            <a:endParaRPr spc="-1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1066982"/>
            <a:ext cx="28230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ПРИНЦИПЫ ШКОЛЫ:</a:t>
            </a:r>
          </a:p>
          <a:p>
            <a:r>
              <a:rPr lang="ru-RU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*обеспечение </a:t>
            </a:r>
            <a:r>
              <a:rPr lang="ru-RU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доступности качественного образования и равных возможностей для всех </a:t>
            </a:r>
            <a:r>
              <a:rPr lang="ru-RU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обучающихся;</a:t>
            </a:r>
            <a:endParaRPr lang="ru-RU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*</a:t>
            </a:r>
            <a:r>
              <a:rPr lang="ru-RU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сохранение </a:t>
            </a:r>
            <a:r>
              <a:rPr lang="ru-RU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здоровья и обеспечение безопасности </a:t>
            </a:r>
            <a:r>
              <a:rPr lang="ru-RU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обучающихся;</a:t>
            </a:r>
            <a:endParaRPr lang="ru-RU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*</a:t>
            </a:r>
            <a:r>
              <a:rPr lang="ru-RU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непрерывное </a:t>
            </a:r>
            <a:r>
              <a:rPr lang="ru-RU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совершенствование качества </a:t>
            </a:r>
            <a:r>
              <a:rPr lang="ru-RU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образования</a:t>
            </a:r>
            <a:r>
              <a:rPr lang="ru-RU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;</a:t>
            </a:r>
            <a:endParaRPr lang="ru-RU" dirty="0" smtClean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* развитие обучающихся (интеллект, талант, личность);</a:t>
            </a:r>
          </a:p>
          <a:p>
            <a:r>
              <a:rPr lang="ru-RU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* </a:t>
            </a:r>
            <a:r>
              <a:rPr lang="ru-RU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социализация </a:t>
            </a:r>
            <a:r>
              <a:rPr lang="ru-RU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выбор жизненного </a:t>
            </a:r>
            <a:r>
              <a:rPr lang="ru-RU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пути; </a:t>
            </a:r>
          </a:p>
          <a:p>
            <a:r>
              <a:rPr lang="ru-RU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* </a:t>
            </a:r>
            <a:r>
              <a:rPr lang="ru-RU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поддержка учительства; </a:t>
            </a:r>
          </a:p>
          <a:p>
            <a:r>
              <a:rPr lang="ru-RU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* </a:t>
            </a:r>
            <a:r>
              <a:rPr lang="ru-RU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участие </a:t>
            </a:r>
            <a:r>
              <a:rPr lang="ru-RU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каждого в создании комфортного и безопасного школьного </a:t>
            </a:r>
            <a:r>
              <a:rPr lang="ru-RU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климата; </a:t>
            </a:r>
          </a:p>
          <a:p>
            <a:r>
              <a:rPr lang="ru-RU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* конструирование </a:t>
            </a:r>
            <a:r>
              <a:rPr lang="ru-RU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современной </a:t>
            </a:r>
            <a:r>
              <a:rPr lang="ru-RU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образовательной среды.</a:t>
            </a:r>
            <a:endParaRPr lang="ru-RU" dirty="0">
              <a:solidFill>
                <a:srgbClr val="104E5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44" y="404616"/>
            <a:ext cx="57311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«ШКОЛА</a:t>
            </a:r>
            <a:r>
              <a:rPr lang="ru-RU" b="1" spc="-48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ru-RU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МИНПРОСВЕЩЕНИЯ</a:t>
            </a:r>
            <a:r>
              <a:rPr lang="ru-RU" b="1" spc="-59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</a:t>
            </a:r>
            <a:r>
              <a:rPr lang="ru-RU" b="1" spc="-5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РОССИИ</a:t>
            </a:r>
            <a:r>
              <a:rPr lang="ru-RU" b="1" spc="-5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» </a:t>
            </a:r>
            <a:r>
              <a:rPr lang="ru-RU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</a:t>
            </a:r>
            <a:r>
              <a:rPr lang="ru-RU" b="1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это центр </a:t>
            </a:r>
            <a:r>
              <a:rPr lang="ru-RU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образования, воспитания и просвещения, объединяющий территориально и духовно детей и взрослых, разные поколения, разные профессии, разные социальные группы для обретения смысла жизни через познание, созидание, нравственные ценности для творческого построения будущего каждого и всех в России.</a:t>
            </a:r>
          </a:p>
        </p:txBody>
      </p:sp>
    </p:spTree>
    <p:extLst>
      <p:ext uri="{BB962C8B-B14F-4D97-AF65-F5344CB8AC3E}">
        <p14:creationId xmlns:p14="http://schemas.microsoft.com/office/powerpoint/2010/main" val="314688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1D09CE6-3912-4FA1-932A-3260346A176F}"/>
              </a:ext>
            </a:extLst>
          </p:cNvPr>
          <p:cNvSpPr txBox="1"/>
          <p:nvPr/>
        </p:nvSpPr>
        <p:spPr>
          <a:xfrm>
            <a:off x="361871" y="1934496"/>
            <a:ext cx="153332" cy="380427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Montserrat" panose="00000500000000000000" pitchFamily="2" charset="-52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223AD85-EC2A-454F-ADA0-5076F19FA2BA}"/>
              </a:ext>
            </a:extLst>
          </p:cNvPr>
          <p:cNvSpPr txBox="1"/>
          <p:nvPr/>
        </p:nvSpPr>
        <p:spPr>
          <a:xfrm>
            <a:off x="356286" y="2561655"/>
            <a:ext cx="153332" cy="380427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Montserrat" panose="00000500000000000000" pitchFamily="2" charset="-52"/>
              </a:rPr>
              <a:t>2</a:t>
            </a:r>
            <a:endParaRPr lang="ru-RU" sz="22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19411D4-7B6C-4BA8-9C0E-C32A23226BC4}"/>
              </a:ext>
            </a:extLst>
          </p:cNvPr>
          <p:cNvSpPr txBox="1"/>
          <p:nvPr/>
        </p:nvSpPr>
        <p:spPr>
          <a:xfrm>
            <a:off x="3039701" y="1947122"/>
            <a:ext cx="153332" cy="380427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Montserrat" panose="00000500000000000000" pitchFamily="2" charset="-52"/>
              </a:rPr>
              <a:t>3</a:t>
            </a:r>
            <a:endParaRPr lang="ru-RU" sz="22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7E5606C-5C6E-4B65-A4BC-8EF74113864A}"/>
              </a:ext>
            </a:extLst>
          </p:cNvPr>
          <p:cNvSpPr txBox="1"/>
          <p:nvPr/>
        </p:nvSpPr>
        <p:spPr>
          <a:xfrm>
            <a:off x="3039701" y="2560964"/>
            <a:ext cx="153332" cy="380427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Montserrat" panose="00000500000000000000" pitchFamily="2" charset="-52"/>
              </a:rPr>
              <a:t>4</a:t>
            </a: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xmlns="" id="{74B2C158-A958-4031-B037-007F8D2825F3}"/>
              </a:ext>
            </a:extLst>
          </p:cNvPr>
          <p:cNvSpPr txBox="1">
            <a:spLocks/>
          </p:cNvSpPr>
          <p:nvPr/>
        </p:nvSpPr>
        <p:spPr>
          <a:xfrm>
            <a:off x="208379" y="142366"/>
            <a:ext cx="4968895" cy="626268"/>
          </a:xfrm>
          <a:prstGeom prst="rect">
            <a:avLst/>
          </a:prstGeom>
        </p:spPr>
        <p:txBody>
          <a:bodyPr lIns="41468" tIns="20734" rIns="41468" bIns="20734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rgbClr val="38598C"/>
                </a:solidFill>
                <a:latin typeface="+mn-lt"/>
                <a:ea typeface="Calibri" panose="020F0502020204030204" pitchFamily="34" charset="0"/>
              </a:rPr>
              <a:t/>
            </a:r>
            <a:br>
              <a:rPr lang="ru-RU" sz="1800" b="1" dirty="0">
                <a:solidFill>
                  <a:srgbClr val="38598C"/>
                </a:solidFill>
                <a:latin typeface="+mn-lt"/>
                <a:ea typeface="Calibri" panose="020F0502020204030204" pitchFamily="34" charset="0"/>
              </a:rPr>
            </a:br>
            <a:endParaRPr lang="ru-RU" b="1" dirty="0">
              <a:solidFill>
                <a:srgbClr val="38598C"/>
              </a:solidFill>
              <a:latin typeface="+mn-lt"/>
            </a:endParaRPr>
          </a:p>
        </p:txBody>
      </p:sp>
      <p:sp>
        <p:nvSpPr>
          <p:cNvPr id="23" name="Прямоугольник 22">
            <a:extLst>
              <a:ext uri="{FF2B5EF4-FFF2-40B4-BE49-F238E27FC236}"/>
            </a:extLst>
          </p:cNvPr>
          <p:cNvSpPr/>
          <p:nvPr/>
        </p:nvSpPr>
        <p:spPr>
          <a:xfrm>
            <a:off x="96412" y="88861"/>
            <a:ext cx="5568214" cy="327091"/>
          </a:xfrm>
          <a:prstGeom prst="rect">
            <a:avLst/>
          </a:prstGeom>
          <a:solidFill>
            <a:srgbClr val="23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685" tIns="23343" rIns="46685" bIns="23343" anchor="ctr"/>
          <a:lstStyle/>
          <a:p>
            <a:pPr marL="4863" lvl="1" algn="ctr">
              <a:spcBef>
                <a:spcPts val="38"/>
              </a:spcBef>
            </a:pPr>
            <a:r>
              <a:rPr lang="ru-RU" sz="1100" b="1" cap="al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ДОШКОЛЬНОЕ </a:t>
            </a:r>
            <a:r>
              <a:rPr lang="ru-RU" sz="1100" b="1" cap="all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образование</a:t>
            </a:r>
            <a:endParaRPr lang="ru-RU" sz="1100" b="1" cap="all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1" y="2143424"/>
            <a:ext cx="1792976" cy="10271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7"/>
          <a:stretch/>
        </p:blipFill>
        <p:spPr>
          <a:xfrm>
            <a:off x="2880520" y="455499"/>
            <a:ext cx="2784107" cy="1687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1" y="502274"/>
            <a:ext cx="2681232" cy="1596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963" y="2153534"/>
            <a:ext cx="1739334" cy="10170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478" y="2180247"/>
            <a:ext cx="1818893" cy="9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4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8C02FE10-44DB-489E-923C-E5BE399075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408"/>
            <a:ext cx="5761038" cy="2713034"/>
          </a:xfrm>
          <a:prstGeom prst="rect">
            <a:avLst/>
          </a:prstGeom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DD668D3D-FC92-4FDC-AB62-3E54970D1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70" y="260989"/>
            <a:ext cx="3432721" cy="62626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b="1" dirty="0">
                <a:solidFill>
                  <a:srgbClr val="104E5D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ЗАГОЛОВОК</a:t>
            </a:r>
            <a:r>
              <a:rPr lang="ru-RU" sz="1800" b="1" dirty="0">
                <a:solidFill>
                  <a:srgbClr val="DE4529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/>
            </a:r>
            <a:br>
              <a:rPr lang="ru-RU" sz="1800" b="1" dirty="0">
                <a:solidFill>
                  <a:srgbClr val="DE4529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</a:br>
            <a:r>
              <a:rPr lang="ru-RU" sz="1800" dirty="0">
                <a:solidFill>
                  <a:srgbClr val="59B2C6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ПОДЗАГОЛОВОК</a:t>
            </a:r>
            <a:r>
              <a:rPr lang="ru-RU" sz="1800" b="1" dirty="0">
                <a:solidFill>
                  <a:srgbClr val="38598C"/>
                </a:solidFill>
                <a:latin typeface="+mn-lt"/>
                <a:ea typeface="Calibri" panose="020F0502020204030204" pitchFamily="34" charset="0"/>
              </a:rPr>
              <a:t/>
            </a:r>
            <a:br>
              <a:rPr lang="ru-RU" sz="1800" b="1" dirty="0">
                <a:solidFill>
                  <a:srgbClr val="38598C"/>
                </a:solidFill>
                <a:latin typeface="+mn-lt"/>
                <a:ea typeface="Calibri" panose="020F0502020204030204" pitchFamily="34" charset="0"/>
              </a:rPr>
            </a:br>
            <a:endParaRPr lang="ru-RU" b="1" dirty="0">
              <a:solidFill>
                <a:srgbClr val="38598C"/>
              </a:solidFill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57B4442-973B-4C6A-9BCB-FC1B194BA1B3}"/>
              </a:ext>
            </a:extLst>
          </p:cNvPr>
          <p:cNvSpPr txBox="1"/>
          <p:nvPr/>
        </p:nvSpPr>
        <p:spPr>
          <a:xfrm>
            <a:off x="3045645" y="963152"/>
            <a:ext cx="379642" cy="318872"/>
          </a:xfrm>
          <a:prstGeom prst="rect">
            <a:avLst/>
          </a:prstGeom>
          <a:noFill/>
        </p:spPr>
        <p:txBody>
          <a:bodyPr wrap="square" lIns="41468" tIns="20734" rIns="41468" bIns="20734" rtlCol="0">
            <a:spAutoFit/>
          </a:bodyPr>
          <a:lstStyle/>
          <a:p>
            <a:pPr>
              <a:defRPr/>
            </a:pPr>
            <a:endParaRPr lang="ru-RU" sz="18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88197D6-7561-43AA-B66A-0C5C0A53916D}"/>
              </a:ext>
            </a:extLst>
          </p:cNvPr>
          <p:cNvSpPr txBox="1"/>
          <p:nvPr/>
        </p:nvSpPr>
        <p:spPr>
          <a:xfrm>
            <a:off x="2985032" y="628271"/>
            <a:ext cx="2548168" cy="380427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pPr lvl="0">
              <a:defRPr/>
            </a:pPr>
            <a:r>
              <a:rPr lang="ru-RU" sz="1100" dirty="0">
                <a:solidFill>
                  <a:srgbClr val="104E5D"/>
                </a:solidFill>
              </a:rPr>
              <a:t>индивидуализация образовательного процесса;</a:t>
            </a:r>
            <a:endParaRPr lang="ru-RU" sz="1100" dirty="0">
              <a:solidFill>
                <a:srgbClr val="104E5D"/>
              </a:solidFill>
              <a:latin typeface="Corbel" panose="020B05030202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E1D3086-C539-428C-884E-39B5316A58A9}"/>
              </a:ext>
            </a:extLst>
          </p:cNvPr>
          <p:cNvSpPr txBox="1"/>
          <p:nvPr/>
        </p:nvSpPr>
        <p:spPr>
          <a:xfrm>
            <a:off x="2936575" y="1296670"/>
            <a:ext cx="2728050" cy="718981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pPr lvl="0">
              <a:defRPr/>
            </a:pPr>
            <a:r>
              <a:rPr lang="ru-RU" sz="1100" dirty="0">
                <a:solidFill>
                  <a:srgbClr val="104E5D"/>
                </a:solidFill>
              </a:rPr>
              <a:t>развитие у детей технических способностей и навыков изобретательства, логического и пространственного мышления, креативности;</a:t>
            </a:r>
            <a:endParaRPr lang="ru-RU" sz="1100" dirty="0">
              <a:solidFill>
                <a:srgbClr val="104E5D"/>
              </a:solidFill>
              <a:latin typeface="Corbel" panose="020B05030202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5F354D3-2D82-4F11-8370-AECF51D38DC6}"/>
              </a:ext>
            </a:extLst>
          </p:cNvPr>
          <p:cNvSpPr txBox="1"/>
          <p:nvPr/>
        </p:nvSpPr>
        <p:spPr>
          <a:xfrm>
            <a:off x="2960804" y="2315295"/>
            <a:ext cx="2679593" cy="380427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pPr lvl="0">
              <a:defRPr/>
            </a:pPr>
            <a:r>
              <a:rPr lang="ru-RU" sz="1100" dirty="0">
                <a:solidFill>
                  <a:srgbClr val="104E5D"/>
                </a:solidFill>
              </a:rPr>
              <a:t>сохранение и укрепление здоровья детей дошкольного возраста. </a:t>
            </a:r>
            <a:endParaRPr lang="ru-RU" sz="1100" dirty="0">
              <a:solidFill>
                <a:srgbClr val="104E5D"/>
              </a:solidFill>
              <a:latin typeface="Corbel" panose="020B0503020204020204" pitchFamily="34" charset="0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xmlns="" id="{24A57DB2-4627-48BE-9AFD-660FB92D95CA}"/>
              </a:ext>
            </a:extLst>
          </p:cNvPr>
          <p:cNvSpPr/>
          <p:nvPr/>
        </p:nvSpPr>
        <p:spPr>
          <a:xfrm>
            <a:off x="2505633" y="617880"/>
            <a:ext cx="334494" cy="334443"/>
          </a:xfrm>
          <a:prstGeom prst="roundRect">
            <a:avLst/>
          </a:prstGeom>
          <a:solidFill>
            <a:srgbClr val="59B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rtlCol="0" anchor="ctr"/>
          <a:lstStyle/>
          <a:p>
            <a:pPr algn="ctr"/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C06FF10-01F4-447A-886E-BEDB48D6FC22}"/>
              </a:ext>
            </a:extLst>
          </p:cNvPr>
          <p:cNvSpPr txBox="1"/>
          <p:nvPr/>
        </p:nvSpPr>
        <p:spPr>
          <a:xfrm>
            <a:off x="2596213" y="604518"/>
            <a:ext cx="153332" cy="380427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Montserrat" panose="00000500000000000000" pitchFamily="2" charset="-52"/>
              </a:rPr>
              <a:t>1</a:t>
            </a: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xmlns="" id="{3C9655CA-E70E-4369-B3C9-054587E9F77C}"/>
              </a:ext>
            </a:extLst>
          </p:cNvPr>
          <p:cNvSpPr/>
          <p:nvPr/>
        </p:nvSpPr>
        <p:spPr>
          <a:xfrm>
            <a:off x="2505633" y="1478053"/>
            <a:ext cx="334494" cy="334443"/>
          </a:xfrm>
          <a:prstGeom prst="roundRect">
            <a:avLst/>
          </a:prstGeom>
          <a:solidFill>
            <a:srgbClr val="59B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rtlCol="0" anchor="ctr"/>
          <a:lstStyle/>
          <a:p>
            <a:pPr algn="ctr"/>
            <a:endParaRPr lang="ru-RU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B5A805D-525C-4AD3-B674-9B20A0623F21}"/>
              </a:ext>
            </a:extLst>
          </p:cNvPr>
          <p:cNvSpPr txBox="1"/>
          <p:nvPr/>
        </p:nvSpPr>
        <p:spPr>
          <a:xfrm>
            <a:off x="2587120" y="1475222"/>
            <a:ext cx="153332" cy="380427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Montserrat" panose="00000500000000000000" pitchFamily="2" charset="-52"/>
              </a:rPr>
              <a:t>2</a:t>
            </a:r>
            <a:endParaRPr lang="ru-RU" sz="22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xmlns="" id="{58F7FA34-3830-49D6-878F-57B740C4A39F}"/>
              </a:ext>
            </a:extLst>
          </p:cNvPr>
          <p:cNvSpPr/>
          <p:nvPr/>
        </p:nvSpPr>
        <p:spPr>
          <a:xfrm>
            <a:off x="2546025" y="2373459"/>
            <a:ext cx="334494" cy="334443"/>
          </a:xfrm>
          <a:prstGeom prst="roundRect">
            <a:avLst/>
          </a:prstGeom>
          <a:solidFill>
            <a:srgbClr val="59B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468" tIns="20734" rIns="41468" bIns="20734" rtlCol="0" anchor="ctr"/>
          <a:lstStyle/>
          <a:p>
            <a:pPr algn="ctr"/>
            <a:endParaRPr lang="ru-RU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7B330F9-AA6C-49A8-9243-0DF87845DBB7}"/>
              </a:ext>
            </a:extLst>
          </p:cNvPr>
          <p:cNvSpPr txBox="1"/>
          <p:nvPr/>
        </p:nvSpPr>
        <p:spPr>
          <a:xfrm>
            <a:off x="2643969" y="2373460"/>
            <a:ext cx="153332" cy="380427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Montserrat" panose="00000500000000000000" pitchFamily="2" charset="-52"/>
              </a:rPr>
              <a:t>3</a:t>
            </a:r>
            <a:endParaRPr lang="ru-RU" sz="22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6" y="415953"/>
            <a:ext cx="2207075" cy="2824136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/>
            </a:extLst>
          </p:cNvPr>
          <p:cNvSpPr/>
          <p:nvPr/>
        </p:nvSpPr>
        <p:spPr>
          <a:xfrm>
            <a:off x="96412" y="44949"/>
            <a:ext cx="5568214" cy="371003"/>
          </a:xfrm>
          <a:prstGeom prst="rect">
            <a:avLst/>
          </a:prstGeom>
          <a:solidFill>
            <a:srgbClr val="23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685" tIns="23343" rIns="46685" bIns="23343" anchor="ctr"/>
          <a:lstStyle/>
          <a:p>
            <a:pPr marL="4863" lvl="1" algn="ctr">
              <a:spcBef>
                <a:spcPts val="38"/>
              </a:spcBef>
            </a:pPr>
            <a:r>
              <a:rPr lang="ru-RU" sz="900" b="1" cap="al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Концепция </a:t>
            </a:r>
            <a:r>
              <a:rPr lang="ru-RU" sz="900" b="1" cap="all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развития  дошкольного  образования  в  Красноярском   крае </a:t>
            </a:r>
            <a:endParaRPr lang="ru-RU" sz="900" b="1" cap="all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863" lvl="1" algn="ctr">
              <a:spcBef>
                <a:spcPts val="38"/>
              </a:spcBef>
            </a:pPr>
            <a:r>
              <a:rPr lang="ru-RU" sz="900" b="1" cap="al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 </a:t>
            </a:r>
            <a:r>
              <a:rPr lang="ru-RU" sz="900" b="1" cap="all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период  2022-2025  гг.</a:t>
            </a:r>
            <a:endParaRPr lang="ru-RU" sz="900" b="1" cap="all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466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7E691DD5-EEEF-47FF-BBB1-9D2942627A68}"/>
              </a:ext>
            </a:extLst>
          </p:cNvPr>
          <p:cNvSpPr/>
          <p:nvPr/>
        </p:nvSpPr>
        <p:spPr>
          <a:xfrm>
            <a:off x="239386" y="746998"/>
            <a:ext cx="1638831" cy="1128122"/>
          </a:xfrm>
          <a:prstGeom prst="rect">
            <a:avLst/>
          </a:prstGeom>
          <a:solidFill>
            <a:srgbClr val="237B8F"/>
          </a:solidFill>
          <a:ln w="38100">
            <a:solidFill>
              <a:srgbClr val="237B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41468" tIns="20734" rIns="41468" bIns="20734" rtlCol="0" anchor="ctr"/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х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3A8DB8FC-6229-42BD-A76C-9BD7C2A0586F}"/>
              </a:ext>
            </a:extLst>
          </p:cNvPr>
          <p:cNvSpPr/>
          <p:nvPr/>
        </p:nvSpPr>
        <p:spPr>
          <a:xfrm>
            <a:off x="4039732" y="833269"/>
            <a:ext cx="1523059" cy="1044506"/>
          </a:xfrm>
          <a:prstGeom prst="rect">
            <a:avLst/>
          </a:prstGeom>
          <a:solidFill>
            <a:srgbClr val="237B8F"/>
          </a:solidFill>
          <a:ln w="38100">
            <a:solidFill>
              <a:srgbClr val="237B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41468" tIns="20734" rIns="41468" bIns="20734" rtlCol="0" anchor="ctr"/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х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1D09CE6-3912-4FA1-932A-3260346A176F}"/>
              </a:ext>
            </a:extLst>
          </p:cNvPr>
          <p:cNvSpPr txBox="1"/>
          <p:nvPr/>
        </p:nvSpPr>
        <p:spPr>
          <a:xfrm>
            <a:off x="361871" y="1934496"/>
            <a:ext cx="153332" cy="380427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Montserrat" panose="00000500000000000000" pitchFamily="2" charset="-52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223AD85-EC2A-454F-ADA0-5076F19FA2BA}"/>
              </a:ext>
            </a:extLst>
          </p:cNvPr>
          <p:cNvSpPr txBox="1"/>
          <p:nvPr/>
        </p:nvSpPr>
        <p:spPr>
          <a:xfrm>
            <a:off x="356286" y="2561655"/>
            <a:ext cx="153332" cy="380427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Montserrat" panose="00000500000000000000" pitchFamily="2" charset="-52"/>
              </a:rPr>
              <a:t>2</a:t>
            </a:r>
            <a:endParaRPr lang="ru-RU" sz="22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19411D4-7B6C-4BA8-9C0E-C32A23226BC4}"/>
              </a:ext>
            </a:extLst>
          </p:cNvPr>
          <p:cNvSpPr txBox="1"/>
          <p:nvPr/>
        </p:nvSpPr>
        <p:spPr>
          <a:xfrm>
            <a:off x="3039701" y="1947122"/>
            <a:ext cx="153332" cy="380427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Montserrat" panose="00000500000000000000" pitchFamily="2" charset="-52"/>
              </a:rPr>
              <a:t>3</a:t>
            </a:r>
            <a:endParaRPr lang="ru-RU" sz="22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7E5606C-5C6E-4B65-A4BC-8EF74113864A}"/>
              </a:ext>
            </a:extLst>
          </p:cNvPr>
          <p:cNvSpPr txBox="1"/>
          <p:nvPr/>
        </p:nvSpPr>
        <p:spPr>
          <a:xfrm>
            <a:off x="3039701" y="2560964"/>
            <a:ext cx="153332" cy="380427"/>
          </a:xfrm>
          <a:prstGeom prst="rect">
            <a:avLst/>
          </a:prstGeom>
          <a:noFill/>
        </p:spPr>
        <p:txBody>
          <a:bodyPr wrap="square" lIns="41468" tIns="20734" rIns="41468" bIns="20734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Montserrat" panose="00000500000000000000" pitchFamily="2" charset="-52"/>
              </a:rPr>
              <a:t>4</a:t>
            </a: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xmlns="" id="{74B2C158-A958-4031-B037-007F8D2825F3}"/>
              </a:ext>
            </a:extLst>
          </p:cNvPr>
          <p:cNvSpPr txBox="1">
            <a:spLocks/>
          </p:cNvSpPr>
          <p:nvPr/>
        </p:nvSpPr>
        <p:spPr>
          <a:xfrm>
            <a:off x="208379" y="142366"/>
            <a:ext cx="4968895" cy="626268"/>
          </a:xfrm>
          <a:prstGeom prst="rect">
            <a:avLst/>
          </a:prstGeom>
        </p:spPr>
        <p:txBody>
          <a:bodyPr lIns="41468" tIns="20734" rIns="41468" bIns="20734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rgbClr val="38598C"/>
                </a:solidFill>
                <a:latin typeface="+mn-lt"/>
                <a:ea typeface="Calibri" panose="020F0502020204030204" pitchFamily="34" charset="0"/>
              </a:rPr>
              <a:t/>
            </a:r>
            <a:br>
              <a:rPr lang="ru-RU" sz="1800" b="1" dirty="0">
                <a:solidFill>
                  <a:srgbClr val="38598C"/>
                </a:solidFill>
                <a:latin typeface="+mn-lt"/>
                <a:ea typeface="Calibri" panose="020F0502020204030204" pitchFamily="34" charset="0"/>
              </a:rPr>
            </a:br>
            <a:endParaRPr lang="ru-RU" b="1" dirty="0">
              <a:solidFill>
                <a:srgbClr val="38598C"/>
              </a:solidFill>
              <a:latin typeface="+mn-lt"/>
            </a:endParaRPr>
          </a:p>
        </p:txBody>
      </p:sp>
      <p:sp>
        <p:nvSpPr>
          <p:cNvPr id="23" name="Прямоугольник 22">
            <a:extLst>
              <a:ext uri="{FF2B5EF4-FFF2-40B4-BE49-F238E27FC236}"/>
            </a:extLst>
          </p:cNvPr>
          <p:cNvSpPr/>
          <p:nvPr/>
        </p:nvSpPr>
        <p:spPr>
          <a:xfrm>
            <a:off x="96412" y="88861"/>
            <a:ext cx="5568214" cy="327091"/>
          </a:xfrm>
          <a:prstGeom prst="rect">
            <a:avLst/>
          </a:prstGeom>
          <a:solidFill>
            <a:srgbClr val="23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685" tIns="23343" rIns="46685" bIns="23343" anchor="ctr"/>
          <a:lstStyle/>
          <a:p>
            <a:pPr marL="4863" lvl="1" algn="ctr">
              <a:spcBef>
                <a:spcPts val="38"/>
              </a:spcBef>
            </a:pPr>
            <a:r>
              <a:rPr lang="ru-RU" sz="1100" b="1" cap="al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ДОШКОЛЬНОЕ образование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3" y="455500"/>
            <a:ext cx="1852390" cy="14191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715" y="455500"/>
            <a:ext cx="1928478" cy="2784588"/>
          </a:xfrm>
          <a:prstGeom prst="rect">
            <a:avLst/>
          </a:prstGeom>
        </p:spPr>
      </p:pic>
      <p:sp>
        <p:nvSpPr>
          <p:cNvPr id="14" name="AutoShape 4" descr="занятие (2)"/>
          <p:cNvSpPr>
            <a:spLocks noChangeAspect="1" noChangeArrowheads="1"/>
          </p:cNvSpPr>
          <p:nvPr/>
        </p:nvSpPr>
        <p:spPr bwMode="auto">
          <a:xfrm>
            <a:off x="73513" y="-68252"/>
            <a:ext cx="144026" cy="1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1468" tIns="20734" rIns="41468" bIns="2073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04" y="1874631"/>
            <a:ext cx="1850810" cy="13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3" y="1877776"/>
            <a:ext cx="1852390" cy="13675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904" y="455500"/>
            <a:ext cx="1850809" cy="141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8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3509425-C64B-4D55-A641-0F7104A38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61038" cy="32400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A81535-B14B-46A7-9DB6-0B6666E75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527" y="696510"/>
            <a:ext cx="2378346" cy="841981"/>
          </a:xfrm>
        </p:spPr>
        <p:txBody>
          <a:bodyPr>
            <a:noAutofit/>
          </a:bodyPr>
          <a:lstStyle/>
          <a:p>
            <a:r>
              <a:rPr lang="ru-RU" altLang="ko-KR" sz="1300" b="1" dirty="0" err="1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Чевычелова</a:t>
            </a:r>
            <a:r>
              <a:rPr lang="ru-RU" altLang="ko-KR" sz="13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altLang="ko-KR" sz="13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altLang="ko-KR" sz="13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Екатерина Владимировна,</a:t>
            </a:r>
            <a:br>
              <a:rPr lang="ru-RU" altLang="ko-KR" sz="13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altLang="ko-KR" sz="1300" dirty="0" smtClean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воспитатель </a:t>
            </a:r>
            <a:r>
              <a:rPr lang="ru-RU" altLang="ko-KR" sz="13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altLang="ko-KR" sz="1300" b="1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altLang="ko-KR" sz="11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МБДОУ </a:t>
            </a:r>
            <a:r>
              <a:rPr lang="ru-RU" sz="11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ru-RU" sz="1100" dirty="0" err="1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Ужурский</a:t>
            </a:r>
            <a:r>
              <a:rPr lang="ru-RU" sz="1100" dirty="0">
                <a:solidFill>
                  <a:srgbClr val="104E5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детский сад №3 «Журавлёнок»</a:t>
            </a:r>
          </a:p>
        </p:txBody>
      </p:sp>
      <p:sp>
        <p:nvSpPr>
          <p:cNvPr id="5" name="AutoShape 2" descr="https://thumbor.newswave.ru/eUAw1m0E1B50Fi7MNoUQaVtfT40=/fit-in/1200x0/filters:quality(80)/https:/sib-hleb.ru/media/cache/2022/03/03/dsc-3322-cf86348fee.JPG"/>
          <p:cNvSpPr>
            <a:spLocks noChangeAspect="1" noChangeArrowheads="1"/>
          </p:cNvSpPr>
          <p:nvPr/>
        </p:nvSpPr>
        <p:spPr bwMode="auto">
          <a:xfrm>
            <a:off x="73513" y="-68252"/>
            <a:ext cx="144026" cy="1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1468" tIns="20734" rIns="41468" bIns="2073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3" t="27445" r="40731" b="2379"/>
          <a:stretch/>
        </p:blipFill>
        <p:spPr bwMode="auto">
          <a:xfrm>
            <a:off x="2742373" y="469464"/>
            <a:ext cx="2899257" cy="2708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>
            <a:extLst>
              <a:ext uri="{FF2B5EF4-FFF2-40B4-BE49-F238E27FC236}"/>
            </a:extLst>
          </p:cNvPr>
          <p:cNvSpPr/>
          <p:nvPr/>
        </p:nvSpPr>
        <p:spPr>
          <a:xfrm>
            <a:off x="96412" y="88861"/>
            <a:ext cx="5568214" cy="327091"/>
          </a:xfrm>
          <a:prstGeom prst="rect">
            <a:avLst/>
          </a:prstGeom>
          <a:solidFill>
            <a:srgbClr val="23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685" tIns="23343" rIns="46685" bIns="23343" anchor="ctr"/>
          <a:lstStyle/>
          <a:p>
            <a:pPr marL="4863" lvl="1" algn="ctr">
              <a:spcBef>
                <a:spcPts val="38"/>
              </a:spcBef>
            </a:pPr>
            <a:r>
              <a:rPr lang="ru-RU" sz="1100" b="1" cap="al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ru-RU" sz="1100" b="1" cap="all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Воспитатель  </a:t>
            </a:r>
            <a:r>
              <a:rPr lang="ru-RU" sz="1100" b="1" cap="all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года -2022»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855EA6D-DDFC-4D2C-870E-2AA9A5910B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3" b="50000"/>
          <a:stretch/>
        </p:blipFill>
        <p:spPr>
          <a:xfrm>
            <a:off x="73514" y="1956775"/>
            <a:ext cx="1975213" cy="128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9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2965</TotalTime>
  <Words>1495</Words>
  <Application>Microsoft Office PowerPoint</Application>
  <PresentationFormat>Произвольный</PresentationFormat>
  <Paragraphs>389</Paragraphs>
  <Slides>46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«Образование  Ужурского района:  новые вызовы,  новые решения»</vt:lpstr>
      <vt:lpstr> </vt:lpstr>
      <vt:lpstr>Презентация PowerPoint</vt:lpstr>
      <vt:lpstr> </vt:lpstr>
      <vt:lpstr>ЕДИНОЕ ОБРАЗОВАТЕЛЬНОЕ ПРОСТРАНСТВО –  ФЕДЕРАЛЬНЫЙ  ПРОЕКТ  «ШКОЛА     МИНПРОСВЕЩЕНИЯ    РОССИИ» </vt:lpstr>
      <vt:lpstr>Презентация PowerPoint</vt:lpstr>
      <vt:lpstr>ЗАГОЛОВОК ПОДЗАГОЛОВОК </vt:lpstr>
      <vt:lpstr>Презентация PowerPoint</vt:lpstr>
      <vt:lpstr>Чевычелова Екатерина Владимировна, воспитатель  МБДОУ «Ужурский детский сад №3 «Журавлёнок»</vt:lpstr>
      <vt:lpstr>Матафонов Константин Александрович, тренер-преподаватель  МБОУ ДО  «Ужурская спортивная школа»</vt:lpstr>
      <vt:lpstr>Презентация PowerPoint</vt:lpstr>
      <vt:lpstr>Презентация PowerPoint</vt:lpstr>
      <vt:lpstr>Презентация PowerPoint</vt:lpstr>
      <vt:lpstr>Индивидуальные образовательные маршруты</vt:lpstr>
      <vt:lpstr>Презентация PowerPoint</vt:lpstr>
      <vt:lpstr>Презентация PowerPoint</vt:lpstr>
      <vt:lpstr>Презентация PowerPoint</vt:lpstr>
      <vt:lpstr>Презентация PowerPoint</vt:lpstr>
      <vt:lpstr>НОРМАТИВНАЯ БАЗА</vt:lpstr>
      <vt:lpstr>НОРМАТИВНАЯ БАЗА</vt:lpstr>
      <vt:lpstr>«Если не формировать у школьников интерес к профессии учителя,  исследовательской и проектной деятельности, которые напрямую  относятся к характеристикам современного педагога, не создавать  условия для развития креативного, критического мышления, то чуда  не произойдет — осознанного прихода в профессию не случится.  Для того, чтобы в профессию пришел «педагогически одаренный  обучающийся», взрослым, управленцам и профессиональному  сообществу надо хорошо поработать.  Именно для этого мы объединяем усилия…».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4%</vt:lpstr>
      <vt:lpstr>1%</vt:lpstr>
      <vt:lpstr>Презентация PowerPoint</vt:lpstr>
      <vt:lpstr>Презентация PowerPoint</vt:lpstr>
      <vt:lpstr>Презентация PowerPoint</vt:lpstr>
      <vt:lpstr>ОДАРЁННЫЕ   ДЕТИ</vt:lpstr>
      <vt:lpstr>ОДАРЁННЫЕ ДЕТИ</vt:lpstr>
      <vt:lpstr>Презентация PowerPoint</vt:lpstr>
      <vt:lpstr>Общедоступный навигатор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НОВЫМ УЧЕБНЫМ ГОДОМ!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АПАРАРВАПРАП</dc:title>
  <dc:creator>Никита Кузьмин</dc:creator>
  <cp:lastModifiedBy>IRINA</cp:lastModifiedBy>
  <cp:revision>167</cp:revision>
  <dcterms:created xsi:type="dcterms:W3CDTF">2022-03-22T11:57:52Z</dcterms:created>
  <dcterms:modified xsi:type="dcterms:W3CDTF">2022-08-31T01:01:28Z</dcterms:modified>
</cp:coreProperties>
</file>